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67" r:id="rId3"/>
    <p:sldId id="257" r:id="rId4"/>
    <p:sldId id="259" r:id="rId5"/>
    <p:sldId id="260" r:id="rId6"/>
    <p:sldId id="266" r:id="rId7"/>
    <p:sldId id="262" r:id="rId8"/>
    <p:sldId id="263" r:id="rId9"/>
    <p:sldId id="295" r:id="rId10"/>
    <p:sldId id="296" r:id="rId11"/>
    <p:sldId id="300" r:id="rId12"/>
    <p:sldId id="301" r:id="rId13"/>
    <p:sldId id="302" r:id="rId14"/>
    <p:sldId id="303" r:id="rId15"/>
    <p:sldId id="304" r:id="rId16"/>
    <p:sldId id="305" r:id="rId17"/>
    <p:sldId id="297" r:id="rId18"/>
    <p:sldId id="298" r:id="rId19"/>
    <p:sldId id="299" r:id="rId20"/>
    <p:sldId id="294" r:id="rId21"/>
    <p:sldId id="264" r:id="rId22"/>
    <p:sldId id="268" r:id="rId23"/>
    <p:sldId id="269" r:id="rId24"/>
    <p:sldId id="270" r:id="rId25"/>
    <p:sldId id="271" r:id="rId26"/>
    <p:sldId id="272" r:id="rId27"/>
    <p:sldId id="274" r:id="rId28"/>
    <p:sldId id="273" r:id="rId29"/>
    <p:sldId id="288" r:id="rId30"/>
    <p:sldId id="277" r:id="rId31"/>
    <p:sldId id="279" r:id="rId32"/>
    <p:sldId id="289" r:id="rId33"/>
    <p:sldId id="291" r:id="rId34"/>
    <p:sldId id="290" r:id="rId35"/>
    <p:sldId id="292" r:id="rId36"/>
    <p:sldId id="293" r:id="rId37"/>
    <p:sldId id="275" r:id="rId38"/>
    <p:sldId id="276" r:id="rId39"/>
    <p:sldId id="282" r:id="rId40"/>
    <p:sldId id="283" r:id="rId41"/>
    <p:sldId id="284" r:id="rId42"/>
    <p:sldId id="285" r:id="rId43"/>
    <p:sldId id="286" r:id="rId44"/>
    <p:sldId id="287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84EE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14"/>
    <p:restoredTop sz="93870"/>
  </p:normalViewPr>
  <p:slideViewPr>
    <p:cSldViewPr snapToGrid="0" snapToObjects="1">
      <p:cViewPr>
        <p:scale>
          <a:sx n="128" d="100"/>
          <a:sy n="128" d="100"/>
        </p:scale>
        <p:origin x="256" y="568"/>
      </p:cViewPr>
      <p:guideLst/>
    </p:cSldViewPr>
  </p:slideViewPr>
  <p:outlineViewPr>
    <p:cViewPr>
      <p:scale>
        <a:sx n="33" d="100"/>
        <a:sy n="33" d="100"/>
      </p:scale>
      <p:origin x="0" y="-83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DD7734-140A-0448-BD78-048EC4867908}" type="datetimeFigureOut">
              <a:rPr lang="en-US" smtClean="0"/>
              <a:t>9/10/18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235604-B57C-E64B-B261-7BF82DD5E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042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because in the formulas they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598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740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600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3244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814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54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7996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48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1901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570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195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208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because in the formulas they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same cell in the next state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397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44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25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372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213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68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02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183E4-EC5B-B645-BB6A-1D709C235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46EADA-F4E3-264E-86A6-28AE6B9DC1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001D4-849E-F549-8869-0F302BC9D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C9B82-5D86-A448-AAF3-C24650774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FAAE3-FC0D-1349-828C-08ACAF0BB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428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FE109-7DA7-D94E-83B5-9D2B770C4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EA2F8F-3899-5B42-BB5C-34A7DA9BA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FCFA9-8F58-704C-98C9-4469705CD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743E7-C844-D145-8C42-383E0F63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3E55C-7C60-0747-B8B3-975AA374F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639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A7CBB9-B163-9E47-8F8D-D2EFBAB69B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E97FF-274B-0A49-96AE-DF9142576C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665C6-EE1D-AD40-9115-1BF5E1D34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01B0C-8E11-1046-93E1-AFF5D3A29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E5D84-B5A5-DA4F-AC8F-3EAE338CC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053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5F93-928C-CC4F-A4E8-8531D7845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8ECD6-E341-5247-94AD-52615FD12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41C47-0AD6-BF43-ADB0-AC6305B35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632D8-CEE1-644C-BA13-77DB28AAC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61A24-0B47-A946-8C87-4057CE66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535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A4AC6-DE91-0048-A850-7A643CD66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DA94D-4D9B-774B-ACC2-C31922BA7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4A82E-9CBE-A447-AC6D-AEC3FA13E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96C03-6CAD-4648-A35E-5D066994D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7ECD4-3F27-5041-86BF-59C29E05D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236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A0DC6-DC65-6047-A3CC-A40931FE9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C3389-0D39-2F45-B368-D329380828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9C65D0-F972-D041-A5C9-DAECDE48D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3DD9E8-5285-6A4D-9E68-3C44C5EAB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0A0FE8-0B93-374C-9969-837455799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F562B9-7C65-3341-8CD4-896CEA89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97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A31DA-D9C5-5C40-B605-326CF6F98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BBC18-7DD5-5147-A621-3DADB4C66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8C37F-207B-ED4C-A636-F61881070D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E3939-DD60-9B43-BE69-559AA3D3C6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721B47-B050-6549-92B2-B967291913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487D7E-57AB-E745-BE49-7E7EC8A11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9/10/18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B28FCA-C819-D742-BF65-2C60B0924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71273B-9317-7947-A5E3-CEDC12D7E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323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4B28D-458D-8D40-8738-F90370470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D56590-0FC3-D748-BD61-345477AF6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9/10/18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214AC-3AE7-7942-A23E-BD9A3EF85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54557B-C1A2-AE47-B3F3-5EADB68E5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41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6C4146-1B9D-CB48-966D-EC63720EA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9/10/18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EA9E25-BDD4-4F41-BE3B-6591D2152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0E6B1-E7EE-314B-8EAF-BFAD5ECF7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00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AA480-CF15-084A-AC6B-63CCC6A5B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23077-18F7-C04D-B146-997674CBE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6DC2EB-BECD-DD45-A584-DF93DCD60A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9BCBAB-0DAB-A94D-A9D9-2B9DBD543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6F2B85-6821-104E-9ACE-97BF5EC14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3FB6F-4B95-9A47-886B-AD83C4CC7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982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0BDE2-A60C-B34C-95AA-914756242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576ABC-CB09-AE48-9E29-BADC8DC3A9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B7C655-6DAC-2142-8A63-C3B70BB827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B503BC-E9FE-A74D-A072-BBD6B3E94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ABC6DD-F864-2349-ABCB-DABB016B2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CDC69-9053-4947-87D1-C72C45A57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859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CAE085-2EE8-F840-977E-07632F234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B52AD-5A6E-354D-803A-781A5E753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0EF74-BC0D-A342-A603-24703FC11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DE4F2-7F72-1440-8B92-0D9664A4271B}" type="datetimeFigureOut">
              <a:rPr lang="en-US" smtClean="0"/>
              <a:t>9/10/18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0B017-51E1-E24B-AA72-60C8C235C2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72436-8FF3-BC42-8785-00CC1775FF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481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26" Type="http://schemas.openxmlformats.org/officeDocument/2006/relationships/image" Target="../media/image430.png"/><Relationship Id="rId3" Type="http://schemas.openxmlformats.org/officeDocument/2006/relationships/image" Target="../media/image2.png"/><Relationship Id="rId21" Type="http://schemas.openxmlformats.org/officeDocument/2006/relationships/image" Target="../media/image38.png"/><Relationship Id="rId12" Type="http://schemas.openxmlformats.org/officeDocument/2006/relationships/image" Target="../media/image29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26" Type="http://schemas.openxmlformats.org/officeDocument/2006/relationships/image" Target="../media/image46.png"/><Relationship Id="rId3" Type="http://schemas.openxmlformats.org/officeDocument/2006/relationships/image" Target="../media/image48.png"/><Relationship Id="rId21" Type="http://schemas.openxmlformats.org/officeDocument/2006/relationships/image" Target="../media/image67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41.png"/><Relationship Id="rId25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1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44.png"/><Relationship Id="rId5" Type="http://schemas.openxmlformats.org/officeDocument/2006/relationships/image" Target="../media/image50.png"/><Relationship Id="rId23" Type="http://schemas.openxmlformats.org/officeDocument/2006/relationships/image" Target="../media/image43.png"/><Relationship Id="rId28" Type="http://schemas.openxmlformats.org/officeDocument/2006/relationships/image" Target="../media/image7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22" Type="http://schemas.openxmlformats.org/officeDocument/2006/relationships/image" Target="../media/image680.png"/><Relationship Id="rId27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26" Type="http://schemas.openxmlformats.org/officeDocument/2006/relationships/image" Target="../media/image75.png"/><Relationship Id="rId3" Type="http://schemas.openxmlformats.org/officeDocument/2006/relationships/image" Target="../media/image2.png"/><Relationship Id="rId21" Type="http://schemas.openxmlformats.org/officeDocument/2006/relationships/image" Target="../media/image38.png"/><Relationship Id="rId12" Type="http://schemas.openxmlformats.org/officeDocument/2006/relationships/image" Target="../media/image29.png"/><Relationship Id="rId17" Type="http://schemas.openxmlformats.org/officeDocument/2006/relationships/image" Target="../media/image23.png"/><Relationship Id="rId25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8.png"/><Relationship Id="rId24" Type="http://schemas.openxmlformats.org/officeDocument/2006/relationships/image" Target="../media/image74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26" Type="http://schemas.openxmlformats.org/officeDocument/2006/relationships/image" Target="../media/image46.png"/><Relationship Id="rId3" Type="http://schemas.openxmlformats.org/officeDocument/2006/relationships/image" Target="../media/image48.png"/><Relationship Id="rId21" Type="http://schemas.openxmlformats.org/officeDocument/2006/relationships/image" Target="../media/image67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5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44.png"/><Relationship Id="rId5" Type="http://schemas.openxmlformats.org/officeDocument/2006/relationships/image" Target="../media/image50.png"/><Relationship Id="rId15" Type="http://schemas.openxmlformats.org/officeDocument/2006/relationships/image" Target="../media/image41.png"/><Relationship Id="rId23" Type="http://schemas.openxmlformats.org/officeDocument/2006/relationships/image" Target="../media/image43.png"/><Relationship Id="rId28" Type="http://schemas.openxmlformats.org/officeDocument/2006/relationships/image" Target="../media/image78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76.png"/><Relationship Id="rId22" Type="http://schemas.openxmlformats.org/officeDocument/2006/relationships/image" Target="../media/image680.png"/><Relationship Id="rId27" Type="http://schemas.openxmlformats.org/officeDocument/2006/relationships/image" Target="../media/image7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0.png"/><Relationship Id="rId26" Type="http://schemas.openxmlformats.org/officeDocument/2006/relationships/image" Target="../media/image430.png"/><Relationship Id="rId3" Type="http://schemas.openxmlformats.org/officeDocument/2006/relationships/image" Target="../media/image2.png"/><Relationship Id="rId21" Type="http://schemas.openxmlformats.org/officeDocument/2006/relationships/image" Target="../media/image38.png"/><Relationship Id="rId7" Type="http://schemas.openxmlformats.org/officeDocument/2006/relationships/image" Target="../media/image240.png"/><Relationship Id="rId12" Type="http://schemas.openxmlformats.org/officeDocument/2006/relationships/image" Target="../media/image29.png"/><Relationship Id="rId17" Type="http://schemas.openxmlformats.org/officeDocument/2006/relationships/image" Target="../media/image340.png"/><Relationship Id="rId25" Type="http://schemas.openxmlformats.org/officeDocument/2006/relationships/image" Target="../media/image42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29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28.png"/><Relationship Id="rId24" Type="http://schemas.openxmlformats.org/officeDocument/2006/relationships/image" Target="../media/image410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28" Type="http://schemas.openxmlformats.org/officeDocument/2006/relationships/image" Target="../media/image450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0.png"/><Relationship Id="rId30" Type="http://schemas.openxmlformats.org/officeDocument/2006/relationships/image" Target="../media/image47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20.png"/><Relationship Id="rId3" Type="http://schemas.openxmlformats.org/officeDocument/2006/relationships/image" Target="../media/image48.png"/><Relationship Id="rId21" Type="http://schemas.openxmlformats.org/officeDocument/2006/relationships/image" Target="../media/image67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1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1.png"/><Relationship Id="rId20" Type="http://schemas.openxmlformats.org/officeDocument/2006/relationships/image" Target="../media/image66.png"/><Relationship Id="rId29" Type="http://schemas.openxmlformats.org/officeDocument/2006/relationships/image" Target="../media/image7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700.png"/><Relationship Id="rId32" Type="http://schemas.openxmlformats.org/officeDocument/2006/relationships/image" Target="../media/image81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90.png"/><Relationship Id="rId28" Type="http://schemas.openxmlformats.org/officeDocument/2006/relationships/image" Target="../media/image740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31" Type="http://schemas.openxmlformats.org/officeDocument/2006/relationships/image" Target="../media/image8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80.png"/><Relationship Id="rId27" Type="http://schemas.openxmlformats.org/officeDocument/2006/relationships/image" Target="../media/image86.png"/><Relationship Id="rId30" Type="http://schemas.openxmlformats.org/officeDocument/2006/relationships/image" Target="../media/image790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350.png"/><Relationship Id="rId26" Type="http://schemas.openxmlformats.org/officeDocument/2006/relationships/image" Target="../media/image101.png"/><Relationship Id="rId3" Type="http://schemas.openxmlformats.org/officeDocument/2006/relationships/image" Target="../media/image2.png"/><Relationship Id="rId21" Type="http://schemas.openxmlformats.org/officeDocument/2006/relationships/image" Target="../media/image96.png"/><Relationship Id="rId34" Type="http://schemas.openxmlformats.org/officeDocument/2006/relationships/image" Target="../media/image108.png"/><Relationship Id="rId7" Type="http://schemas.openxmlformats.org/officeDocument/2006/relationships/image" Target="../media/image89.png"/><Relationship Id="rId12" Type="http://schemas.openxmlformats.org/officeDocument/2006/relationships/image" Target="../media/image29.png"/><Relationship Id="rId17" Type="http://schemas.openxmlformats.org/officeDocument/2006/relationships/image" Target="../media/image340.png"/><Relationship Id="rId25" Type="http://schemas.openxmlformats.org/officeDocument/2006/relationships/image" Target="../media/image100.png"/><Relationship Id="rId33" Type="http://schemas.openxmlformats.org/officeDocument/2006/relationships/image" Target="../media/image107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93.png"/><Relationship Id="rId20" Type="http://schemas.openxmlformats.org/officeDocument/2006/relationships/image" Target="../media/image95.png"/><Relationship Id="rId29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28.png"/><Relationship Id="rId24" Type="http://schemas.openxmlformats.org/officeDocument/2006/relationships/image" Target="../media/image99.png"/><Relationship Id="rId32" Type="http://schemas.openxmlformats.org/officeDocument/2006/relationships/image" Target="../media/image26.png"/><Relationship Id="rId5" Type="http://schemas.openxmlformats.org/officeDocument/2006/relationships/image" Target="../media/image87.png"/><Relationship Id="rId15" Type="http://schemas.openxmlformats.org/officeDocument/2006/relationships/image" Target="../media/image710.png"/><Relationship Id="rId23" Type="http://schemas.openxmlformats.org/officeDocument/2006/relationships/image" Target="../media/image98.png"/><Relationship Id="rId28" Type="http://schemas.openxmlformats.org/officeDocument/2006/relationships/image" Target="../media/image103.png"/><Relationship Id="rId10" Type="http://schemas.openxmlformats.org/officeDocument/2006/relationships/image" Target="../media/image27.png"/><Relationship Id="rId19" Type="http://schemas.openxmlformats.org/officeDocument/2006/relationships/image" Target="../media/image94.png"/><Relationship Id="rId31" Type="http://schemas.openxmlformats.org/officeDocument/2006/relationships/image" Target="../media/image106.png"/><Relationship Id="rId4" Type="http://schemas.openxmlformats.org/officeDocument/2006/relationships/image" Target="../media/image21.png"/><Relationship Id="rId9" Type="http://schemas.openxmlformats.org/officeDocument/2006/relationships/image" Target="../media/image91.png"/><Relationship Id="rId14" Type="http://schemas.openxmlformats.org/officeDocument/2006/relationships/image" Target="../media/image92.png"/><Relationship Id="rId22" Type="http://schemas.openxmlformats.org/officeDocument/2006/relationships/image" Target="../media/image97.png"/><Relationship Id="rId27" Type="http://schemas.openxmlformats.org/officeDocument/2006/relationships/image" Target="../media/image102.png"/><Relationship Id="rId30" Type="http://schemas.openxmlformats.org/officeDocument/2006/relationships/image" Target="../media/image105.png"/><Relationship Id="rId35" Type="http://schemas.openxmlformats.org/officeDocument/2006/relationships/image" Target="../media/image109.png"/><Relationship Id="rId8" Type="http://schemas.openxmlformats.org/officeDocument/2006/relationships/image" Target="../media/image90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8.png"/><Relationship Id="rId18" Type="http://schemas.openxmlformats.org/officeDocument/2006/relationships/image" Target="../media/image109.png"/><Relationship Id="rId26" Type="http://schemas.openxmlformats.org/officeDocument/2006/relationships/image" Target="../media/image130.png"/><Relationship Id="rId39" Type="http://schemas.openxmlformats.org/officeDocument/2006/relationships/image" Target="../media/image143.png"/><Relationship Id="rId21" Type="http://schemas.openxmlformats.org/officeDocument/2006/relationships/image" Target="../media/image125.png"/><Relationship Id="rId34" Type="http://schemas.openxmlformats.org/officeDocument/2006/relationships/image" Target="../media/image138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21.png"/><Relationship Id="rId20" Type="http://schemas.openxmlformats.org/officeDocument/2006/relationships/image" Target="../media/image124.png"/><Relationship Id="rId29" Type="http://schemas.openxmlformats.org/officeDocument/2006/relationships/image" Target="../media/image133.png"/><Relationship Id="rId41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6.png"/><Relationship Id="rId24" Type="http://schemas.openxmlformats.org/officeDocument/2006/relationships/image" Target="../media/image128.png"/><Relationship Id="rId32" Type="http://schemas.openxmlformats.org/officeDocument/2006/relationships/image" Target="../media/image136.png"/><Relationship Id="rId37" Type="http://schemas.openxmlformats.org/officeDocument/2006/relationships/image" Target="../media/image141.png"/><Relationship Id="rId40" Type="http://schemas.openxmlformats.org/officeDocument/2006/relationships/image" Target="../media/image144.png"/><Relationship Id="rId5" Type="http://schemas.openxmlformats.org/officeDocument/2006/relationships/image" Target="../media/image111.png"/><Relationship Id="rId15" Type="http://schemas.openxmlformats.org/officeDocument/2006/relationships/image" Target="../media/image120.png"/><Relationship Id="rId23" Type="http://schemas.openxmlformats.org/officeDocument/2006/relationships/image" Target="../media/image127.png"/><Relationship Id="rId28" Type="http://schemas.openxmlformats.org/officeDocument/2006/relationships/image" Target="../media/image132.png"/><Relationship Id="rId36" Type="http://schemas.openxmlformats.org/officeDocument/2006/relationships/image" Target="../media/image140.png"/><Relationship Id="rId10" Type="http://schemas.openxmlformats.org/officeDocument/2006/relationships/image" Target="../media/image115.png"/><Relationship Id="rId19" Type="http://schemas.openxmlformats.org/officeDocument/2006/relationships/image" Target="../media/image123.png"/><Relationship Id="rId31" Type="http://schemas.openxmlformats.org/officeDocument/2006/relationships/image" Target="../media/image135.png"/><Relationship Id="rId4" Type="http://schemas.openxmlformats.org/officeDocument/2006/relationships/image" Target="../media/image110.png"/><Relationship Id="rId9" Type="http://schemas.openxmlformats.org/officeDocument/2006/relationships/image" Target="../media/image710.png"/><Relationship Id="rId14" Type="http://schemas.openxmlformats.org/officeDocument/2006/relationships/image" Target="../media/image119.png"/><Relationship Id="rId22" Type="http://schemas.openxmlformats.org/officeDocument/2006/relationships/image" Target="../media/image126.png"/><Relationship Id="rId27" Type="http://schemas.openxmlformats.org/officeDocument/2006/relationships/image" Target="../media/image131.png"/><Relationship Id="rId30" Type="http://schemas.openxmlformats.org/officeDocument/2006/relationships/image" Target="../media/image134.png"/><Relationship Id="rId35" Type="http://schemas.openxmlformats.org/officeDocument/2006/relationships/image" Target="../media/image139.png"/><Relationship Id="rId8" Type="http://schemas.openxmlformats.org/officeDocument/2006/relationships/image" Target="../media/image114.png"/><Relationship Id="rId3" Type="http://schemas.openxmlformats.org/officeDocument/2006/relationships/image" Target="../media/image650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5" Type="http://schemas.openxmlformats.org/officeDocument/2006/relationships/image" Target="../media/image129.png"/><Relationship Id="rId33" Type="http://schemas.openxmlformats.org/officeDocument/2006/relationships/image" Target="../media/image137.png"/><Relationship Id="rId38" Type="http://schemas.openxmlformats.org/officeDocument/2006/relationships/image" Target="../media/image142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png"/><Relationship Id="rId18" Type="http://schemas.openxmlformats.org/officeDocument/2006/relationships/image" Target="../media/image123.png"/><Relationship Id="rId26" Type="http://schemas.openxmlformats.org/officeDocument/2006/relationships/image" Target="../media/image131.png"/><Relationship Id="rId39" Type="http://schemas.openxmlformats.org/officeDocument/2006/relationships/image" Target="../media/image144.png"/><Relationship Id="rId21" Type="http://schemas.openxmlformats.org/officeDocument/2006/relationships/image" Target="../media/image126.png"/><Relationship Id="rId34" Type="http://schemas.openxmlformats.org/officeDocument/2006/relationships/image" Target="../media/image139.png"/><Relationship Id="rId7" Type="http://schemas.openxmlformats.org/officeDocument/2006/relationships/image" Target="../media/image114.png"/><Relationship Id="rId12" Type="http://schemas.openxmlformats.org/officeDocument/2006/relationships/image" Target="../media/image118.png"/><Relationship Id="rId17" Type="http://schemas.openxmlformats.org/officeDocument/2006/relationships/image" Target="../media/image109.png"/><Relationship Id="rId25" Type="http://schemas.openxmlformats.org/officeDocument/2006/relationships/image" Target="../media/image130.png"/><Relationship Id="rId33" Type="http://schemas.openxmlformats.org/officeDocument/2006/relationships/image" Target="../media/image138.png"/><Relationship Id="rId38" Type="http://schemas.openxmlformats.org/officeDocument/2006/relationships/image" Target="../media/image146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22.png"/><Relationship Id="rId20" Type="http://schemas.openxmlformats.org/officeDocument/2006/relationships/image" Target="../media/image125.png"/><Relationship Id="rId29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7.png"/><Relationship Id="rId24" Type="http://schemas.openxmlformats.org/officeDocument/2006/relationships/image" Target="../media/image129.png"/><Relationship Id="rId32" Type="http://schemas.openxmlformats.org/officeDocument/2006/relationships/image" Target="../media/image137.png"/><Relationship Id="rId37" Type="http://schemas.openxmlformats.org/officeDocument/2006/relationships/image" Target="../media/image142.png"/><Relationship Id="rId40" Type="http://schemas.openxmlformats.org/officeDocument/2006/relationships/image" Target="../media/image145.png"/><Relationship Id="rId5" Type="http://schemas.openxmlformats.org/officeDocument/2006/relationships/image" Target="../media/image112.png"/><Relationship Id="rId15" Type="http://schemas.openxmlformats.org/officeDocument/2006/relationships/image" Target="../media/image121.png"/><Relationship Id="rId23" Type="http://schemas.openxmlformats.org/officeDocument/2006/relationships/image" Target="../media/image128.png"/><Relationship Id="rId28" Type="http://schemas.openxmlformats.org/officeDocument/2006/relationships/image" Target="../media/image133.png"/><Relationship Id="rId36" Type="http://schemas.openxmlformats.org/officeDocument/2006/relationships/image" Target="../media/image141.png"/><Relationship Id="rId10" Type="http://schemas.openxmlformats.org/officeDocument/2006/relationships/image" Target="../media/image116.png"/><Relationship Id="rId19" Type="http://schemas.openxmlformats.org/officeDocument/2006/relationships/image" Target="../media/image124.png"/><Relationship Id="rId31" Type="http://schemas.openxmlformats.org/officeDocument/2006/relationships/image" Target="../media/image136.png"/><Relationship Id="rId4" Type="http://schemas.openxmlformats.org/officeDocument/2006/relationships/image" Target="../media/image111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127.png"/><Relationship Id="rId27" Type="http://schemas.openxmlformats.org/officeDocument/2006/relationships/image" Target="../media/image132.png"/><Relationship Id="rId30" Type="http://schemas.openxmlformats.org/officeDocument/2006/relationships/image" Target="../media/image135.png"/><Relationship Id="rId35" Type="http://schemas.openxmlformats.org/officeDocument/2006/relationships/image" Target="../media/image140.png"/><Relationship Id="rId8" Type="http://schemas.openxmlformats.org/officeDocument/2006/relationships/image" Target="../media/image710.png"/><Relationship Id="rId3" Type="http://schemas.openxmlformats.org/officeDocument/2006/relationships/image" Target="../media/image1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png"/><Relationship Id="rId18" Type="http://schemas.openxmlformats.org/officeDocument/2006/relationships/image" Target="../media/image123.png"/><Relationship Id="rId26" Type="http://schemas.openxmlformats.org/officeDocument/2006/relationships/image" Target="../media/image131.png"/><Relationship Id="rId21" Type="http://schemas.openxmlformats.org/officeDocument/2006/relationships/image" Target="../media/image126.png"/><Relationship Id="rId34" Type="http://schemas.openxmlformats.org/officeDocument/2006/relationships/image" Target="../media/image139.png"/><Relationship Id="rId7" Type="http://schemas.openxmlformats.org/officeDocument/2006/relationships/image" Target="../media/image114.png"/><Relationship Id="rId12" Type="http://schemas.openxmlformats.org/officeDocument/2006/relationships/image" Target="../media/image118.png"/><Relationship Id="rId17" Type="http://schemas.openxmlformats.org/officeDocument/2006/relationships/image" Target="../media/image109.png"/><Relationship Id="rId25" Type="http://schemas.openxmlformats.org/officeDocument/2006/relationships/image" Target="../media/image130.png"/><Relationship Id="rId33" Type="http://schemas.openxmlformats.org/officeDocument/2006/relationships/image" Target="../media/image138.png"/><Relationship Id="rId38" Type="http://schemas.openxmlformats.org/officeDocument/2006/relationships/image" Target="../media/image146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22.png"/><Relationship Id="rId20" Type="http://schemas.openxmlformats.org/officeDocument/2006/relationships/image" Target="../media/image125.png"/><Relationship Id="rId29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7.png"/><Relationship Id="rId24" Type="http://schemas.openxmlformats.org/officeDocument/2006/relationships/image" Target="../media/image129.png"/><Relationship Id="rId32" Type="http://schemas.openxmlformats.org/officeDocument/2006/relationships/image" Target="../media/image137.png"/><Relationship Id="rId37" Type="http://schemas.openxmlformats.org/officeDocument/2006/relationships/image" Target="../media/image142.png"/><Relationship Id="rId5" Type="http://schemas.openxmlformats.org/officeDocument/2006/relationships/image" Target="../media/image112.png"/><Relationship Id="rId15" Type="http://schemas.openxmlformats.org/officeDocument/2006/relationships/image" Target="../media/image121.png"/><Relationship Id="rId23" Type="http://schemas.openxmlformats.org/officeDocument/2006/relationships/image" Target="../media/image128.png"/><Relationship Id="rId28" Type="http://schemas.openxmlformats.org/officeDocument/2006/relationships/image" Target="../media/image133.png"/><Relationship Id="rId36" Type="http://schemas.openxmlformats.org/officeDocument/2006/relationships/image" Target="../media/image141.png"/><Relationship Id="rId10" Type="http://schemas.openxmlformats.org/officeDocument/2006/relationships/image" Target="../media/image116.png"/><Relationship Id="rId19" Type="http://schemas.openxmlformats.org/officeDocument/2006/relationships/image" Target="../media/image124.png"/><Relationship Id="rId31" Type="http://schemas.openxmlformats.org/officeDocument/2006/relationships/image" Target="../media/image136.png"/><Relationship Id="rId4" Type="http://schemas.openxmlformats.org/officeDocument/2006/relationships/image" Target="../media/image111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127.png"/><Relationship Id="rId27" Type="http://schemas.openxmlformats.org/officeDocument/2006/relationships/image" Target="../media/image132.png"/><Relationship Id="rId30" Type="http://schemas.openxmlformats.org/officeDocument/2006/relationships/image" Target="../media/image135.png"/><Relationship Id="rId35" Type="http://schemas.openxmlformats.org/officeDocument/2006/relationships/image" Target="../media/image140.png"/><Relationship Id="rId8" Type="http://schemas.openxmlformats.org/officeDocument/2006/relationships/image" Target="../media/image710.png"/><Relationship Id="rId3" Type="http://schemas.openxmlformats.org/officeDocument/2006/relationships/image" Target="../media/image11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png"/><Relationship Id="rId18" Type="http://schemas.openxmlformats.org/officeDocument/2006/relationships/image" Target="../media/image123.png"/><Relationship Id="rId26" Type="http://schemas.openxmlformats.org/officeDocument/2006/relationships/image" Target="../media/image131.png"/><Relationship Id="rId21" Type="http://schemas.openxmlformats.org/officeDocument/2006/relationships/image" Target="../media/image126.png"/><Relationship Id="rId34" Type="http://schemas.openxmlformats.org/officeDocument/2006/relationships/image" Target="../media/image139.png"/><Relationship Id="rId7" Type="http://schemas.openxmlformats.org/officeDocument/2006/relationships/image" Target="../media/image114.png"/><Relationship Id="rId12" Type="http://schemas.openxmlformats.org/officeDocument/2006/relationships/image" Target="../media/image118.png"/><Relationship Id="rId17" Type="http://schemas.openxmlformats.org/officeDocument/2006/relationships/image" Target="../media/image109.png"/><Relationship Id="rId25" Type="http://schemas.openxmlformats.org/officeDocument/2006/relationships/image" Target="../media/image130.png"/><Relationship Id="rId33" Type="http://schemas.openxmlformats.org/officeDocument/2006/relationships/image" Target="../media/image138.png"/><Relationship Id="rId38" Type="http://schemas.openxmlformats.org/officeDocument/2006/relationships/image" Target="../media/image146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22.png"/><Relationship Id="rId20" Type="http://schemas.openxmlformats.org/officeDocument/2006/relationships/image" Target="../media/image125.png"/><Relationship Id="rId29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7.png"/><Relationship Id="rId24" Type="http://schemas.openxmlformats.org/officeDocument/2006/relationships/image" Target="../media/image129.png"/><Relationship Id="rId32" Type="http://schemas.openxmlformats.org/officeDocument/2006/relationships/image" Target="../media/image137.png"/><Relationship Id="rId37" Type="http://schemas.openxmlformats.org/officeDocument/2006/relationships/image" Target="../media/image142.png"/><Relationship Id="rId5" Type="http://schemas.openxmlformats.org/officeDocument/2006/relationships/image" Target="../media/image112.png"/><Relationship Id="rId15" Type="http://schemas.openxmlformats.org/officeDocument/2006/relationships/image" Target="../media/image121.png"/><Relationship Id="rId23" Type="http://schemas.openxmlformats.org/officeDocument/2006/relationships/image" Target="../media/image128.png"/><Relationship Id="rId28" Type="http://schemas.openxmlformats.org/officeDocument/2006/relationships/image" Target="../media/image133.png"/><Relationship Id="rId36" Type="http://schemas.openxmlformats.org/officeDocument/2006/relationships/image" Target="../media/image141.png"/><Relationship Id="rId10" Type="http://schemas.openxmlformats.org/officeDocument/2006/relationships/image" Target="../media/image116.png"/><Relationship Id="rId19" Type="http://schemas.openxmlformats.org/officeDocument/2006/relationships/image" Target="../media/image124.png"/><Relationship Id="rId31" Type="http://schemas.openxmlformats.org/officeDocument/2006/relationships/image" Target="../media/image136.png"/><Relationship Id="rId4" Type="http://schemas.openxmlformats.org/officeDocument/2006/relationships/image" Target="../media/image111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127.png"/><Relationship Id="rId27" Type="http://schemas.openxmlformats.org/officeDocument/2006/relationships/image" Target="../media/image132.png"/><Relationship Id="rId30" Type="http://schemas.openxmlformats.org/officeDocument/2006/relationships/image" Target="../media/image135.png"/><Relationship Id="rId35" Type="http://schemas.openxmlformats.org/officeDocument/2006/relationships/image" Target="../media/image140.png"/><Relationship Id="rId8" Type="http://schemas.openxmlformats.org/officeDocument/2006/relationships/image" Target="../media/image710.png"/><Relationship Id="rId3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3" Type="http://schemas.openxmlformats.org/officeDocument/2006/relationships/image" Target="../media/image771.png"/><Relationship Id="rId7" Type="http://schemas.openxmlformats.org/officeDocument/2006/relationships/image" Target="../media/image85.png"/><Relationship Id="rId12" Type="http://schemas.openxmlformats.org/officeDocument/2006/relationships/image" Target="../media/image152.png"/><Relationship Id="rId17" Type="http://schemas.openxmlformats.org/officeDocument/2006/relationships/image" Target="../media/image157.png"/><Relationship Id="rId2" Type="http://schemas.openxmlformats.org/officeDocument/2006/relationships/image" Target="../media/image761.png"/><Relationship Id="rId16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151.png"/><Relationship Id="rId5" Type="http://schemas.openxmlformats.org/officeDocument/2006/relationships/image" Target="../media/image83.png"/><Relationship Id="rId15" Type="http://schemas.openxmlformats.org/officeDocument/2006/relationships/image" Target="../media/image155.png"/><Relationship Id="rId10" Type="http://schemas.openxmlformats.org/officeDocument/2006/relationships/image" Target="../media/image150.png"/><Relationship Id="rId4" Type="http://schemas.openxmlformats.org/officeDocument/2006/relationships/image" Target="../media/image82.pn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20.png"/><Relationship Id="rId39" Type="http://schemas.openxmlformats.org/officeDocument/2006/relationships/image" Target="../media/image170.png"/><Relationship Id="rId21" Type="http://schemas.openxmlformats.org/officeDocument/2006/relationships/image" Target="../media/image67.png"/><Relationship Id="rId34" Type="http://schemas.openxmlformats.org/officeDocument/2006/relationships/image" Target="../media/image80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1480.png"/><Relationship Id="rId25" Type="http://schemas.openxmlformats.org/officeDocument/2006/relationships/image" Target="../media/image710.png"/><Relationship Id="rId33" Type="http://schemas.openxmlformats.org/officeDocument/2006/relationships/image" Target="../media/image790.png"/><Relationship Id="rId38" Type="http://schemas.openxmlformats.org/officeDocument/2006/relationships/image" Target="../media/image151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61.png"/><Relationship Id="rId20" Type="http://schemas.openxmlformats.org/officeDocument/2006/relationships/image" Target="../media/image66.png"/><Relationship Id="rId29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700.png"/><Relationship Id="rId32" Type="http://schemas.openxmlformats.org/officeDocument/2006/relationships/image" Target="../media/image780.png"/><Relationship Id="rId37" Type="http://schemas.openxmlformats.org/officeDocument/2006/relationships/image" Target="../media/image1500.png"/><Relationship Id="rId40" Type="http://schemas.openxmlformats.org/officeDocument/2006/relationships/image" Target="../media/image171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90.png"/><Relationship Id="rId36" Type="http://schemas.openxmlformats.org/officeDocument/2006/relationships/image" Target="../media/image820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31" Type="http://schemas.openxmlformats.org/officeDocument/2006/relationships/image" Target="../media/image77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80.png"/><Relationship Id="rId27" Type="http://schemas.openxmlformats.org/officeDocument/2006/relationships/image" Target="../media/image1490.png"/><Relationship Id="rId30" Type="http://schemas.openxmlformats.org/officeDocument/2006/relationships/image" Target="../media/image760.png"/><Relationship Id="rId35" Type="http://schemas.openxmlformats.org/officeDocument/2006/relationships/image" Target="../media/image81.png"/><Relationship Id="rId8" Type="http://schemas.openxmlformats.org/officeDocument/2006/relationships/image" Target="../media/image53.png"/><Relationship Id="rId3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10.png"/><Relationship Id="rId39" Type="http://schemas.openxmlformats.org/officeDocument/2006/relationships/image" Target="../media/image1550.png"/><Relationship Id="rId21" Type="http://schemas.openxmlformats.org/officeDocument/2006/relationships/image" Target="../media/image66.png"/><Relationship Id="rId34" Type="http://schemas.openxmlformats.org/officeDocument/2006/relationships/image" Target="../media/image790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5" Type="http://schemas.openxmlformats.org/officeDocument/2006/relationships/image" Target="../media/image700.png"/><Relationship Id="rId33" Type="http://schemas.openxmlformats.org/officeDocument/2006/relationships/image" Target="../media/image780.png"/><Relationship Id="rId38" Type="http://schemas.openxmlformats.org/officeDocument/2006/relationships/image" Target="../media/image1540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61.png"/><Relationship Id="rId20" Type="http://schemas.openxmlformats.org/officeDocument/2006/relationships/image" Target="../media/image170.png"/><Relationship Id="rId29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690.png"/><Relationship Id="rId32" Type="http://schemas.openxmlformats.org/officeDocument/2006/relationships/image" Target="../media/image770.png"/><Relationship Id="rId37" Type="http://schemas.openxmlformats.org/officeDocument/2006/relationships/image" Target="../media/image1530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80.png"/><Relationship Id="rId28" Type="http://schemas.openxmlformats.org/officeDocument/2006/relationships/image" Target="../media/image1520.png"/><Relationship Id="rId36" Type="http://schemas.openxmlformats.org/officeDocument/2006/relationships/image" Target="../media/image81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31" Type="http://schemas.openxmlformats.org/officeDocument/2006/relationships/image" Target="../media/image76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Relationship Id="rId27" Type="http://schemas.openxmlformats.org/officeDocument/2006/relationships/image" Target="../media/image720.png"/><Relationship Id="rId30" Type="http://schemas.openxmlformats.org/officeDocument/2006/relationships/image" Target="../media/image750.png"/><Relationship Id="rId35" Type="http://schemas.openxmlformats.org/officeDocument/2006/relationships/image" Target="../media/image80.png"/><Relationship Id="rId8" Type="http://schemas.openxmlformats.org/officeDocument/2006/relationships/image" Target="../media/image53.png"/><Relationship Id="rId3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hyperlink" Target="http://www.pabloruizruiz10.com/resources/RL/Exercises/5.-MonteCarlo/5.2_Monte_Carlo_Control_Blackjack_Game.html" TargetMode="External"/><Relationship Id="rId4" Type="http://schemas.openxmlformats.org/officeDocument/2006/relationships/hyperlink" Target="http://www.pabloruizruiz10.com/resources/RL/Exercises/5.-MonteCarlo/5.1_Monte_Carlo_Prediction_Blackjack_Game.htm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26" Type="http://schemas.openxmlformats.org/officeDocument/2006/relationships/image" Target="../media/image2.png"/><Relationship Id="rId21" Type="http://schemas.openxmlformats.org/officeDocument/2006/relationships/image" Target="../media/image38.png"/><Relationship Id="rId12" Type="http://schemas.openxmlformats.org/officeDocument/2006/relationships/image" Target="../media/image29.png"/><Relationship Id="rId17" Type="http://schemas.openxmlformats.org/officeDocument/2006/relationships/image" Target="../media/image23.png"/><Relationship Id="rId25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8.png"/><Relationship Id="rId24" Type="http://schemas.openxmlformats.org/officeDocument/2006/relationships/image" Target="../media/image24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1.png"/><Relationship Id="rId29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8" Type="http://schemas.openxmlformats.org/officeDocument/2006/relationships/image" Target="../media/image73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26" Type="http://schemas.openxmlformats.org/officeDocument/2006/relationships/image" Target="../media/image46.png"/><Relationship Id="rId3" Type="http://schemas.openxmlformats.org/officeDocument/2006/relationships/image" Target="../media/image48.png"/><Relationship Id="rId21" Type="http://schemas.openxmlformats.org/officeDocument/2006/relationships/image" Target="../media/image67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5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44.png"/><Relationship Id="rId5" Type="http://schemas.openxmlformats.org/officeDocument/2006/relationships/image" Target="../media/image50.png"/><Relationship Id="rId15" Type="http://schemas.openxmlformats.org/officeDocument/2006/relationships/image" Target="../media/image41.png"/><Relationship Id="rId23" Type="http://schemas.openxmlformats.org/officeDocument/2006/relationships/image" Target="../media/image43.png"/><Relationship Id="rId28" Type="http://schemas.openxmlformats.org/officeDocument/2006/relationships/image" Target="../media/image65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35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855"/>
            <a:ext cx="9144000" cy="2806578"/>
          </a:xfrm>
        </p:spPr>
        <p:txBody>
          <a:bodyPr>
            <a:normAutofit/>
          </a:bodyPr>
          <a:lstStyle/>
          <a:p>
            <a:r>
              <a:rPr lang="en-US" u="sng" dirty="0"/>
              <a:t>Reinforcement Learning </a:t>
            </a:r>
            <a:br>
              <a:rPr lang="en-US" dirty="0"/>
            </a:br>
            <a:br>
              <a:rPr lang="en-US" dirty="0"/>
            </a:br>
            <a:r>
              <a:rPr lang="en-US" sz="4800" dirty="0"/>
              <a:t>Temporal Difference Methods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9BF9DF-CB6A-AA4B-81BE-9F781BF05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73539"/>
            <a:ext cx="9144000" cy="1655762"/>
          </a:xfrm>
        </p:spPr>
        <p:txBody>
          <a:bodyPr/>
          <a:lstStyle/>
          <a:p>
            <a:pPr algn="r"/>
            <a:r>
              <a:rPr lang="en-US" dirty="0"/>
              <a:t>Pablo Ruiz Ruiz</a:t>
            </a:r>
          </a:p>
          <a:p>
            <a:pPr algn="r"/>
            <a:r>
              <a:rPr lang="en-US" dirty="0"/>
              <a:t>Deep Learning Intern Researcher @ Harvard University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8EC4A8-0045-714A-BC42-5C2BE4452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3" y="144002"/>
            <a:ext cx="2936773" cy="107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803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D4C883-CC1B-DB4E-9516-06E011110D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8991" y="1383173"/>
            <a:ext cx="9298044" cy="4351338"/>
          </a:xfrm>
        </p:spPr>
      </p:pic>
      <p:sp>
        <p:nvSpPr>
          <p:cNvPr id="6" name="Folded Corner 5">
            <a:extLst>
              <a:ext uri="{FF2B5EF4-FFF2-40B4-BE49-F238E27FC236}">
                <a16:creationId xmlns:a16="http://schemas.microsoft.com/office/drawing/2014/main" id="{2BD1130E-7AD7-154D-ABC0-E79197D2B961}"/>
              </a:ext>
            </a:extLst>
          </p:cNvPr>
          <p:cNvSpPr/>
          <p:nvPr/>
        </p:nvSpPr>
        <p:spPr>
          <a:xfrm>
            <a:off x="2421417" y="691090"/>
            <a:ext cx="7333888" cy="433192"/>
          </a:xfrm>
          <a:prstGeom prst="foldedCorne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update in Sarsa is done after each transition from a non-terminal state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0014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4151140" y="5397707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SARSAMAX – Q-Learning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D190BC-ACD5-FC4A-9E0B-FFD0B78DAB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8531179"/>
              </p:ext>
            </p:extLst>
          </p:nvPr>
        </p:nvGraphicFramePr>
        <p:xfrm>
          <a:off x="389333" y="186079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36622397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50091672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35261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54506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498D031-7FD0-8D49-8F73-B0B89A1A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22" y="3375955"/>
            <a:ext cx="866486" cy="10753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223B82-988A-2C47-BC6D-25971647B05D}"/>
              </a:ext>
            </a:extLst>
          </p:cNvPr>
          <p:cNvSpPr txBox="1"/>
          <p:nvPr/>
        </p:nvSpPr>
        <p:spPr>
          <a:xfrm>
            <a:off x="3677938" y="1659015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Episode</a:t>
            </a:r>
            <a:r>
              <a:rPr lang="es-ES" dirty="0"/>
              <a:t> 1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178890"/>
                  </p:ext>
                </p:extLst>
              </p:nvPr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2703"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479364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2708668"/>
                  </p:ext>
                </p:extLst>
              </p:nvPr>
            </p:nvGraphicFramePr>
            <p:xfrm>
              <a:off x="479364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8" name="Right Arrow 47">
            <a:extLst>
              <a:ext uri="{FF2B5EF4-FFF2-40B4-BE49-F238E27FC236}">
                <a16:creationId xmlns:a16="http://schemas.microsoft.com/office/drawing/2014/main" id="{9B1D2B87-92D1-DE47-8847-92C343AD205C}"/>
              </a:ext>
            </a:extLst>
          </p:cNvPr>
          <p:cNvSpPr/>
          <p:nvPr/>
        </p:nvSpPr>
        <p:spPr>
          <a:xfrm rot="16200000">
            <a:off x="4381658" y="249256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0AAF3B1F-D7C3-7C46-A1BD-A24B16924021}"/>
              </a:ext>
            </a:extLst>
          </p:cNvPr>
          <p:cNvSpPr/>
          <p:nvPr/>
        </p:nvSpPr>
        <p:spPr>
          <a:xfrm rot="16200000">
            <a:off x="6346109" y="24960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77586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3131727"/>
                  </p:ext>
                </p:extLst>
              </p:nvPr>
            </p:nvGraphicFramePr>
            <p:xfrm>
              <a:off x="577586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3" name="Right Arrow 52">
            <a:extLst>
              <a:ext uri="{FF2B5EF4-FFF2-40B4-BE49-F238E27FC236}">
                <a16:creationId xmlns:a16="http://schemas.microsoft.com/office/drawing/2014/main" id="{F80A8F78-BD22-BB42-83E9-B7BE900A58FE}"/>
              </a:ext>
            </a:extLst>
          </p:cNvPr>
          <p:cNvSpPr/>
          <p:nvPr/>
        </p:nvSpPr>
        <p:spPr>
          <a:xfrm rot="10800000">
            <a:off x="5363883" y="249256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4328758" y="5423498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758" y="5423498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4151139" y="4748748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4151138" y="4110832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4151137" y="3428268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8258881"/>
                  </p:ext>
                </p:extLst>
              </p:nvPr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4414906"/>
                  </p:ext>
                </p:extLst>
              </p:nvPr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720347"/>
                  </p:ext>
                </p:extLst>
              </p:nvPr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427184"/>
                  </p:ext>
                </p:extLst>
              </p:nvPr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4689629" y="4985555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4751697" y="5162005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697" y="5162005"/>
                <a:ext cx="48545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/>
              <p:nvPr/>
            </p:nvSpPr>
            <p:spPr>
              <a:xfrm>
                <a:off x="4329703" y="2014733"/>
                <a:ext cx="467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703" y="2014733"/>
                <a:ext cx="46782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/>
              <p:nvPr/>
            </p:nvSpPr>
            <p:spPr>
              <a:xfrm>
                <a:off x="5297039" y="2015367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039" y="2015367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/>
              <p:nvPr/>
            </p:nvSpPr>
            <p:spPr>
              <a:xfrm>
                <a:off x="6284201" y="2010221"/>
                <a:ext cx="467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201" y="2010221"/>
                <a:ext cx="46782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5503941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941" y="4793396"/>
                <a:ext cx="422787" cy="405619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5192310" y="484483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310" y="4844832"/>
                <a:ext cx="321042" cy="281445"/>
              </a:xfrm>
              <a:prstGeom prst="rect">
                <a:avLst/>
              </a:prstGeom>
              <a:blipFill>
                <a:blip r:embed="rId20"/>
                <a:stretch>
                  <a:fillRect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6645047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047" y="4793396"/>
                <a:ext cx="422787" cy="40561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6333416" y="485466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416" y="4854664"/>
                <a:ext cx="321042" cy="281445"/>
              </a:xfrm>
              <a:prstGeom prst="rect">
                <a:avLst/>
              </a:prstGeom>
              <a:blipFill>
                <a:blip r:embed="rId2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Left Brace 83">
            <a:extLst>
              <a:ext uri="{FF2B5EF4-FFF2-40B4-BE49-F238E27FC236}">
                <a16:creationId xmlns:a16="http://schemas.microsoft.com/office/drawing/2014/main" id="{211B805A-DE9A-0049-9F7E-71B74DC1AB5B}"/>
              </a:ext>
            </a:extLst>
          </p:cNvPr>
          <p:cNvSpPr/>
          <p:nvPr/>
        </p:nvSpPr>
        <p:spPr>
          <a:xfrm rot="5400000">
            <a:off x="6614677" y="-243548"/>
            <a:ext cx="246873" cy="6772297"/>
          </a:xfrm>
          <a:prstGeom prst="leftBrace">
            <a:avLst>
              <a:gd name="adj1" fmla="val 3309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5926728" y="4995387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5888065" y="4662905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065" y="4662905"/>
                <a:ext cx="49077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cxnSpLocks/>
            <a:stCxn id="82" idx="7"/>
          </p:cNvCxnSpPr>
          <p:nvPr/>
        </p:nvCxnSpPr>
        <p:spPr>
          <a:xfrm flipV="1">
            <a:off x="7005918" y="4350411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7073896" y="446920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896" y="4469209"/>
                <a:ext cx="490775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362834" y="4047967"/>
              <a:ext cx="930562" cy="3657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589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362834" y="4047967"/>
              <a:ext cx="930562" cy="3657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t="-6667" r="-150000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492A1AAE-B9A9-674B-AC4E-F1AACDE018CD}"/>
              </a:ext>
            </a:extLst>
          </p:cNvPr>
          <p:cNvSpPr txBox="1"/>
          <p:nvPr/>
        </p:nvSpPr>
        <p:spPr>
          <a:xfrm>
            <a:off x="10339349" y="3652214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6856440" y="745646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704B8099-7054-694E-B992-812FD773037C}"/>
              </a:ext>
            </a:extLst>
          </p:cNvPr>
          <p:cNvSpPr/>
          <p:nvPr/>
        </p:nvSpPr>
        <p:spPr>
          <a:xfrm rot="16200000">
            <a:off x="5007598" y="526039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64FC8887-5A3C-9D42-A72B-36A5AF67660B}"/>
              </a:ext>
            </a:extLst>
          </p:cNvPr>
          <p:cNvSpPr/>
          <p:nvPr/>
        </p:nvSpPr>
        <p:spPr>
          <a:xfrm rot="10800000">
            <a:off x="5930767" y="503870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8" name="Right Arrow 117">
            <a:extLst>
              <a:ext uri="{FF2B5EF4-FFF2-40B4-BE49-F238E27FC236}">
                <a16:creationId xmlns:a16="http://schemas.microsoft.com/office/drawing/2014/main" id="{06B8EBDD-E9B6-674A-9204-CCBF5DEBD62D}"/>
              </a:ext>
            </a:extLst>
          </p:cNvPr>
          <p:cNvSpPr/>
          <p:nvPr/>
        </p:nvSpPr>
        <p:spPr>
          <a:xfrm>
            <a:off x="7168325" y="478566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62EA047-5FE2-7F4E-8917-8EBF1AC0F510}"/>
              </a:ext>
            </a:extLst>
          </p:cNvPr>
          <p:cNvSpPr txBox="1"/>
          <p:nvPr/>
        </p:nvSpPr>
        <p:spPr>
          <a:xfrm>
            <a:off x="5069093" y="1637658"/>
            <a:ext cx="459010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The Q-Table is initialized with all values set to 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26777A1-F4FC-6C48-A7E0-0052F1FDE128}"/>
              </a:ext>
            </a:extLst>
          </p:cNvPr>
          <p:cNvSpPr txBox="1"/>
          <p:nvPr/>
        </p:nvSpPr>
        <p:spPr>
          <a:xfrm>
            <a:off x="6842044" y="2166151"/>
            <a:ext cx="450187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Update the policy before choosing next action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0804803-7DD5-944F-A63C-A2BFBDC2C3E2}"/>
              </a:ext>
            </a:extLst>
          </p:cNvPr>
          <p:cNvSpPr/>
          <p:nvPr/>
        </p:nvSpPr>
        <p:spPr>
          <a:xfrm>
            <a:off x="4722270" y="2104633"/>
            <a:ext cx="2035074" cy="83128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C308B73-52C0-674B-8C73-754FDA049E82}"/>
              </a:ext>
            </a:extLst>
          </p:cNvPr>
          <p:cNvSpPr/>
          <p:nvPr/>
        </p:nvSpPr>
        <p:spPr>
          <a:xfrm>
            <a:off x="5507849" y="4298423"/>
            <a:ext cx="1959414" cy="89779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C9E759-C947-D24F-8F64-FFA677FE1CD1}"/>
              </a:ext>
            </a:extLst>
          </p:cNvPr>
          <p:cNvSpPr/>
          <p:nvPr/>
        </p:nvSpPr>
        <p:spPr>
          <a:xfrm>
            <a:off x="5713388" y="6008660"/>
            <a:ext cx="21674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S A R S A Max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2D61971-77FE-B143-A03C-112F4D9F2481}"/>
              </a:ext>
            </a:extLst>
          </p:cNvPr>
          <p:cNvCxnSpPr/>
          <p:nvPr/>
        </p:nvCxnSpPr>
        <p:spPr>
          <a:xfrm>
            <a:off x="5739807" y="5196212"/>
            <a:ext cx="148258" cy="891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7A651D-EC7E-184D-9B52-7A70E228BF83}"/>
              </a:ext>
            </a:extLst>
          </p:cNvPr>
          <p:cNvCxnSpPr/>
          <p:nvPr/>
        </p:nvCxnSpPr>
        <p:spPr>
          <a:xfrm>
            <a:off x="6104347" y="5227590"/>
            <a:ext cx="25725" cy="841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CB2581-B7F9-2941-8638-866483965258}"/>
              </a:ext>
            </a:extLst>
          </p:cNvPr>
          <p:cNvCxnSpPr/>
          <p:nvPr/>
        </p:nvCxnSpPr>
        <p:spPr>
          <a:xfrm flipH="1">
            <a:off x="6424513" y="5149959"/>
            <a:ext cx="69424" cy="937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83022D-C04C-2848-93AD-BFDFCA6EB68C}"/>
              </a:ext>
            </a:extLst>
          </p:cNvPr>
          <p:cNvCxnSpPr/>
          <p:nvPr/>
        </p:nvCxnSpPr>
        <p:spPr>
          <a:xfrm flipH="1">
            <a:off x="6694343" y="5196212"/>
            <a:ext cx="157259" cy="891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8901DE-0A89-4340-ACB5-E2F9390398CD}"/>
              </a:ext>
            </a:extLst>
          </p:cNvPr>
          <p:cNvCxnSpPr>
            <a:cxnSpLocks/>
            <a:endCxn id="8" idx="1"/>
          </p:cNvCxnSpPr>
          <p:nvPr/>
        </p:nvCxnSpPr>
        <p:spPr>
          <a:xfrm flipH="1">
            <a:off x="7266281" y="4985554"/>
            <a:ext cx="41142" cy="1023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03005F-1778-5845-9254-46974580B3FC}"/>
              </a:ext>
            </a:extLst>
          </p:cNvPr>
          <p:cNvCxnSpPr/>
          <p:nvPr/>
        </p:nvCxnSpPr>
        <p:spPr>
          <a:xfrm>
            <a:off x="4793640" y="2845207"/>
            <a:ext cx="8691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ross 54">
            <a:extLst>
              <a:ext uri="{FF2B5EF4-FFF2-40B4-BE49-F238E27FC236}">
                <a16:creationId xmlns:a16="http://schemas.microsoft.com/office/drawing/2014/main" id="{2249AEC8-30C7-BA4E-8692-E37B3797150C}"/>
              </a:ext>
            </a:extLst>
          </p:cNvPr>
          <p:cNvSpPr/>
          <p:nvPr/>
        </p:nvSpPr>
        <p:spPr>
          <a:xfrm rot="18814226">
            <a:off x="6312597" y="238565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1844743B-629F-164A-8BB0-68B6AF85D964}"/>
              </a:ext>
            </a:extLst>
          </p:cNvPr>
          <p:cNvSpPr/>
          <p:nvPr/>
        </p:nvSpPr>
        <p:spPr>
          <a:xfrm rot="5400000">
            <a:off x="7209563" y="5650701"/>
            <a:ext cx="113436" cy="829358"/>
          </a:xfrm>
          <a:prstGeom prst="leftBrace">
            <a:avLst>
              <a:gd name="adj1" fmla="val 9722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5A8A7F6-0D70-5745-A58E-89B7647024A0}"/>
              </a:ext>
            </a:extLst>
          </p:cNvPr>
          <p:cNvSpPr txBox="1"/>
          <p:nvPr/>
        </p:nvSpPr>
        <p:spPr>
          <a:xfrm>
            <a:off x="6852554" y="2578443"/>
            <a:ext cx="465640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By choosing the action with the highest Q-value</a:t>
            </a:r>
          </a:p>
        </p:txBody>
      </p:sp>
      <p:sp>
        <p:nvSpPr>
          <p:cNvPr id="15" name="Cloud Callout 14">
            <a:extLst>
              <a:ext uri="{FF2B5EF4-FFF2-40B4-BE49-F238E27FC236}">
                <a16:creationId xmlns:a16="http://schemas.microsoft.com/office/drawing/2014/main" id="{26D4431A-C71E-7A46-BBBC-1B6B36CAF5DF}"/>
              </a:ext>
            </a:extLst>
          </p:cNvPr>
          <p:cNvSpPr/>
          <p:nvPr/>
        </p:nvSpPr>
        <p:spPr>
          <a:xfrm>
            <a:off x="1440877" y="1901416"/>
            <a:ext cx="550606" cy="372563"/>
          </a:xfrm>
          <a:prstGeom prst="cloudCallou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8359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1.875E-6 -0.2106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0.21065 L -0.05664 -0.2106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664 -0.21065 L -1.875E-6 -0.2106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000"/>
                            </p:stCondLst>
                            <p:childTnLst>
                              <p:par>
                                <p:cTn id="2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000"/>
                            </p:stCondLst>
                            <p:childTnLst>
                              <p:par>
                                <p:cTn id="2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20856 L 0.12422 -0.2085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3" dur="20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  <p:bldP spid="15" grpId="0" animBg="1"/>
      <p:bldP spid="15" grpId="1" animBg="1"/>
      <p:bldP spid="15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838203" y="4238758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SARSAMAX – Q-Learning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838202" y="3589799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838201" y="2951883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838200" y="2269319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1376692" y="3826606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2613791" y="3836438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cxnSpLocks/>
            <a:stCxn id="82" idx="7"/>
          </p:cNvCxnSpPr>
          <p:nvPr/>
        </p:nvCxnSpPr>
        <p:spPr>
          <a:xfrm flipV="1">
            <a:off x="3692981" y="3191462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262528"/>
              </p:ext>
            </p:extLst>
          </p:nvPr>
        </p:nvGraphicFramePr>
        <p:xfrm>
          <a:off x="6983468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 +8.02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67BFE56-4F0B-064F-9771-239071C9F50D}"/>
                  </a:ext>
                </a:extLst>
              </p:cNvPr>
              <p:cNvSpPr txBox="1"/>
              <p:nvPr/>
            </p:nvSpPr>
            <p:spPr>
              <a:xfrm>
                <a:off x="9002902" y="1400481"/>
                <a:ext cx="9123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-Table</a:t>
                </a: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67BFE56-4F0B-064F-9771-239071C9F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2902" y="1400481"/>
                <a:ext cx="912366" cy="369332"/>
              </a:xfrm>
              <a:prstGeom prst="rect">
                <a:avLst/>
              </a:prstGeom>
              <a:blipFill>
                <a:blip r:embed="rId17"/>
                <a:stretch>
                  <a:fillRect t="-3333" r="-274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240239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765799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140713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590396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ight Arrow 80">
            <a:extLst>
              <a:ext uri="{FF2B5EF4-FFF2-40B4-BE49-F238E27FC236}">
                <a16:creationId xmlns:a16="http://schemas.microsoft.com/office/drawing/2014/main" id="{61C3E022-5C73-5840-B29E-2950B6A7BEAC}"/>
              </a:ext>
            </a:extLst>
          </p:cNvPr>
          <p:cNvSpPr/>
          <p:nvPr/>
        </p:nvSpPr>
        <p:spPr>
          <a:xfrm rot="16200000">
            <a:off x="1704189" y="412847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10A3AB0C-FC16-2E46-8470-FFBFF9CD5C72}"/>
              </a:ext>
            </a:extLst>
          </p:cNvPr>
          <p:cNvSpPr/>
          <p:nvPr/>
        </p:nvSpPr>
        <p:spPr>
          <a:xfrm rot="10800000">
            <a:off x="2627358" y="390678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56BE76E-99FE-5B42-AAAC-236CD4770E17}"/>
              </a:ext>
            </a:extLst>
          </p:cNvPr>
          <p:cNvSpPr/>
          <p:nvPr/>
        </p:nvSpPr>
        <p:spPr>
          <a:xfrm>
            <a:off x="3864916" y="365375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0597CE6-5EAE-B94A-BB97-F26AFDF9660C}"/>
              </a:ext>
            </a:extLst>
          </p:cNvPr>
          <p:cNvSpPr/>
          <p:nvPr/>
        </p:nvSpPr>
        <p:spPr>
          <a:xfrm>
            <a:off x="2196598" y="3097136"/>
            <a:ext cx="1967255" cy="1248378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475C06D6-2513-2D46-9C8A-340776DCB18D}"/>
              </a:ext>
            </a:extLst>
          </p:cNvPr>
          <p:cNvCxnSpPr>
            <a:cxnSpLocks/>
            <a:stCxn id="97" idx="2"/>
          </p:cNvCxnSpPr>
          <p:nvPr/>
        </p:nvCxnSpPr>
        <p:spPr>
          <a:xfrm rot="5400000" flipH="1" flipV="1">
            <a:off x="6053910" y="105050"/>
            <a:ext cx="1366780" cy="7114148"/>
          </a:xfrm>
          <a:prstGeom prst="curvedConnector4">
            <a:avLst>
              <a:gd name="adj1" fmla="val -16725"/>
              <a:gd name="adj2" fmla="val 998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562EA4-EABD-B04C-BB9E-AD32B35DA685}"/>
                  </a:ext>
                </a:extLst>
              </p:cNvPr>
              <p:cNvSpPr txBox="1"/>
              <p:nvPr/>
            </p:nvSpPr>
            <p:spPr>
              <a:xfrm>
                <a:off x="148616" y="5680485"/>
                <a:ext cx="11898244" cy="101393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General 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limLow>
                          <m:limLowPr>
                            <m:ctrlPr>
                              <a:rPr lang="en-US" i="1"/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/>
                              <m:t>max</m:t>
                            </m:r>
                          </m:e>
                          <m:lim>
                            <m:r>
                              <a:rPr lang="en-US" i="1"/>
                              <m:t>𝑎</m:t>
                            </m:r>
                          </m:lim>
                        </m:limLow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s-ES" b="0" i="1" dirty="0">
                  <a:latin typeface="Cambria Math" panose="02040503050406030204" pitchFamily="18" charset="0"/>
                </a:endParaRPr>
              </a:p>
              <a:p>
                <a:r>
                  <a:rPr lang="es-ES" b="0" dirty="0"/>
                  <a:t>	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𝐶𝑢𝑟𝑟𝑒𝑛𝑡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𝑠𝑡𝑒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∗(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𝑜𝑏𝑠𝑒𝑟𝑣𝑒𝑑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𝑟𝑒𝑤𝑎𝑟𝑑𝑠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𝑑𝑖𝑠𝑐𝑡𝑜𝑢𝑛𝑡𝑒𝑑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𝑎𝑐𝑡𝑖𝑜𝑛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𝑡h𝑎𝑡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𝑚𝑎𝑥𝑖𝑚𝑖𝑧𝑒𝑠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𝑐𝑢𝑟𝑟𝑒𝑛𝑡</m:t>
                    </m:r>
                  </m:oMath>
                </a14:m>
                <a:r>
                  <a:rPr lang="en-US" dirty="0"/>
                  <a:t>)  = </a:t>
                </a:r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562EA4-EABD-B04C-BB9E-AD32B35DA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16" y="5680485"/>
                <a:ext cx="11898244" cy="1013932"/>
              </a:xfrm>
              <a:prstGeom prst="rect">
                <a:avLst/>
              </a:prstGeom>
              <a:blipFill>
                <a:blip r:embed="rId27"/>
                <a:stretch>
                  <a:fillRect l="-319" b="-4762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26EB417-4488-1E4C-A700-4FFBDBEEE8EE}"/>
                  </a:ext>
                </a:extLst>
              </p:cNvPr>
              <p:cNvSpPr txBox="1"/>
              <p:nvPr/>
            </p:nvSpPr>
            <p:spPr>
              <a:xfrm>
                <a:off x="539605" y="5002624"/>
                <a:ext cx="10798729" cy="485197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8+0.9∗9−8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8.02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26EB417-4488-1E4C-A700-4FFBDBEEE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05" y="5002624"/>
                <a:ext cx="10798729" cy="485197"/>
              </a:xfrm>
              <a:prstGeom prst="rect">
                <a:avLst/>
              </a:prstGeom>
              <a:blipFill>
                <a:blip r:embed="rId28"/>
                <a:stretch>
                  <a:fillRect l="-352" b="-2500"/>
                </a:stretch>
              </a:blipFill>
              <a:ln w="127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32AF72F4-2EB4-B847-BA12-D4240834EB36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07928" y="2832782"/>
            <a:ext cx="5762690" cy="2268094"/>
          </a:xfrm>
          <a:prstGeom prst="curvedConnector3">
            <a:avLst>
              <a:gd name="adj1" fmla="val 99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44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Folded Corner 5">
                <a:extLst>
                  <a:ext uri="{FF2B5EF4-FFF2-40B4-BE49-F238E27FC236}">
                    <a16:creationId xmlns:a16="http://schemas.microsoft.com/office/drawing/2014/main" id="{2BD1130E-7AD7-154D-ABC0-E79197D2B961}"/>
                  </a:ext>
                </a:extLst>
              </p:cNvPr>
              <p:cNvSpPr/>
              <p:nvPr/>
            </p:nvSpPr>
            <p:spPr>
              <a:xfrm>
                <a:off x="137652" y="435451"/>
                <a:ext cx="10481187" cy="433192"/>
              </a:xfrm>
              <a:prstGeom prst="foldedCorner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The update in Sarsa pushes the values closer to evaluating whatever the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-greedy policy is currently following</a:t>
                </a:r>
              </a:p>
            </p:txBody>
          </p:sp>
        </mc:Choice>
        <mc:Fallback>
          <p:sp>
            <p:nvSpPr>
              <p:cNvPr id="6" name="Folded Corner 5">
                <a:extLst>
                  <a:ext uri="{FF2B5EF4-FFF2-40B4-BE49-F238E27FC236}">
                    <a16:creationId xmlns:a16="http://schemas.microsoft.com/office/drawing/2014/main" id="{2BD1130E-7AD7-154D-ABC0-E79197D2B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52" y="435451"/>
                <a:ext cx="10481187" cy="433192"/>
              </a:xfrm>
              <a:prstGeom prst="foldedCorner">
                <a:avLst/>
              </a:prstGeom>
              <a:blipFill>
                <a:blip r:embed="rId2"/>
                <a:stretch>
                  <a:fillRect l="-483" t="-2778" b="-5556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2EC77CE-1E41-1543-A84A-FC6A30AAB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3958" y="1825625"/>
            <a:ext cx="9804084" cy="4351338"/>
          </a:xfrm>
        </p:spPr>
      </p:pic>
      <p:sp>
        <p:nvSpPr>
          <p:cNvPr id="8" name="Folded Corner 7">
            <a:extLst>
              <a:ext uri="{FF2B5EF4-FFF2-40B4-BE49-F238E27FC236}">
                <a16:creationId xmlns:a16="http://schemas.microsoft.com/office/drawing/2014/main" id="{AA377F47-4792-9741-821A-C36E9E994873}"/>
              </a:ext>
            </a:extLst>
          </p:cNvPr>
          <p:cNvSpPr/>
          <p:nvPr/>
        </p:nvSpPr>
        <p:spPr>
          <a:xfrm>
            <a:off x="137651" y="1040134"/>
            <a:ext cx="10481187" cy="433192"/>
          </a:xfrm>
          <a:prstGeom prst="foldedCorne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update in Sarsamax </a:t>
            </a:r>
            <a:r>
              <a:rPr lang="en-US" dirty="0">
                <a:solidFill>
                  <a:schemeClr val="tx1"/>
                </a:solidFill>
              </a:rPr>
              <a:t>directly attempts to approximate the optimal value function at every time step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767BA6-5B69-F443-9541-84D58079B0FC}"/>
              </a:ext>
            </a:extLst>
          </p:cNvPr>
          <p:cNvSpPr txBox="1"/>
          <p:nvPr/>
        </p:nvSpPr>
        <p:spPr>
          <a:xfrm>
            <a:off x="10746658" y="467381"/>
            <a:ext cx="1218603" cy="369332"/>
          </a:xfrm>
          <a:prstGeom prst="rect">
            <a:avLst/>
          </a:prstGeom>
          <a:solidFill>
            <a:srgbClr val="C00000">
              <a:alpha val="2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ON-POLICY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AB757E-1D60-AA4C-A3CB-F8804B6A95C4}"/>
              </a:ext>
            </a:extLst>
          </p:cNvPr>
          <p:cNvSpPr txBox="1"/>
          <p:nvPr/>
        </p:nvSpPr>
        <p:spPr>
          <a:xfrm>
            <a:off x="10746657" y="1072064"/>
            <a:ext cx="1281120" cy="369332"/>
          </a:xfrm>
          <a:prstGeom prst="rect">
            <a:avLst/>
          </a:prstGeom>
          <a:solidFill>
            <a:srgbClr val="C00000">
              <a:alpha val="2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OFF-POLICY</a:t>
            </a:r>
          </a:p>
        </p:txBody>
      </p:sp>
    </p:spTree>
    <p:extLst>
      <p:ext uri="{BB962C8B-B14F-4D97-AF65-F5344CB8AC3E}">
        <p14:creationId xmlns:p14="http://schemas.microsoft.com/office/powerpoint/2010/main" val="2421214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4151140" y="5397707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Expected SARSA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D190BC-ACD5-FC4A-9E0B-FFD0B78DAB69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89333" y="186079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36622397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50091672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35261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54506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498D031-7FD0-8D49-8F73-B0B89A1A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22" y="3375955"/>
            <a:ext cx="866486" cy="10753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223B82-988A-2C47-BC6D-25971647B05D}"/>
              </a:ext>
            </a:extLst>
          </p:cNvPr>
          <p:cNvSpPr txBox="1"/>
          <p:nvPr/>
        </p:nvSpPr>
        <p:spPr>
          <a:xfrm>
            <a:off x="3677938" y="1659015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Episode</a:t>
            </a:r>
            <a:r>
              <a:rPr lang="es-ES" dirty="0"/>
              <a:t> 1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178890"/>
                  </p:ext>
                </p:extLst>
              </p:nvPr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2703"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479364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2708668"/>
                  </p:ext>
                </p:extLst>
              </p:nvPr>
            </p:nvGraphicFramePr>
            <p:xfrm>
              <a:off x="479364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8" name="Right Arrow 47">
            <a:extLst>
              <a:ext uri="{FF2B5EF4-FFF2-40B4-BE49-F238E27FC236}">
                <a16:creationId xmlns:a16="http://schemas.microsoft.com/office/drawing/2014/main" id="{9B1D2B87-92D1-DE47-8847-92C343AD205C}"/>
              </a:ext>
            </a:extLst>
          </p:cNvPr>
          <p:cNvSpPr/>
          <p:nvPr/>
        </p:nvSpPr>
        <p:spPr>
          <a:xfrm rot="16200000">
            <a:off x="4381658" y="249256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0AAF3B1F-D7C3-7C46-A1BD-A24B16924021}"/>
              </a:ext>
            </a:extLst>
          </p:cNvPr>
          <p:cNvSpPr/>
          <p:nvPr/>
        </p:nvSpPr>
        <p:spPr>
          <a:xfrm rot="16200000">
            <a:off x="6346109" y="24960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77586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3131727"/>
                  </p:ext>
                </p:extLst>
              </p:nvPr>
            </p:nvGraphicFramePr>
            <p:xfrm>
              <a:off x="577586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3" name="Right Arrow 52">
            <a:extLst>
              <a:ext uri="{FF2B5EF4-FFF2-40B4-BE49-F238E27FC236}">
                <a16:creationId xmlns:a16="http://schemas.microsoft.com/office/drawing/2014/main" id="{F80A8F78-BD22-BB42-83E9-B7BE900A58FE}"/>
              </a:ext>
            </a:extLst>
          </p:cNvPr>
          <p:cNvSpPr/>
          <p:nvPr/>
        </p:nvSpPr>
        <p:spPr>
          <a:xfrm rot="10800000">
            <a:off x="5363883" y="249256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4328758" y="5423498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758" y="5423498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4151139" y="4748748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4151138" y="4110832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4151137" y="3428268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8258881"/>
                  </p:ext>
                </p:extLst>
              </p:nvPr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4414906"/>
                  </p:ext>
                </p:extLst>
              </p:nvPr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720347"/>
                  </p:ext>
                </p:extLst>
              </p:nvPr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427184"/>
                  </p:ext>
                </p:extLst>
              </p:nvPr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4689629" y="4985555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4751697" y="5162005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697" y="5162005"/>
                <a:ext cx="48545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/>
              <p:nvPr/>
            </p:nvSpPr>
            <p:spPr>
              <a:xfrm>
                <a:off x="4329703" y="2014733"/>
                <a:ext cx="467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703" y="2014733"/>
                <a:ext cx="46782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/>
              <p:nvPr/>
            </p:nvSpPr>
            <p:spPr>
              <a:xfrm>
                <a:off x="5297039" y="2015367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039" y="2015367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/>
              <p:nvPr/>
            </p:nvSpPr>
            <p:spPr>
              <a:xfrm>
                <a:off x="6284201" y="2010221"/>
                <a:ext cx="467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201" y="2010221"/>
                <a:ext cx="46782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5503941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941" y="4793396"/>
                <a:ext cx="422787" cy="405619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5192310" y="484483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310" y="4844832"/>
                <a:ext cx="321042" cy="281445"/>
              </a:xfrm>
              <a:prstGeom prst="rect">
                <a:avLst/>
              </a:prstGeom>
              <a:blipFill>
                <a:blip r:embed="rId20"/>
                <a:stretch>
                  <a:fillRect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6645047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047" y="4793396"/>
                <a:ext cx="422787" cy="40561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6333416" y="485466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416" y="4854664"/>
                <a:ext cx="321042" cy="281445"/>
              </a:xfrm>
              <a:prstGeom prst="rect">
                <a:avLst/>
              </a:prstGeom>
              <a:blipFill>
                <a:blip r:embed="rId2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Left Brace 83">
            <a:extLst>
              <a:ext uri="{FF2B5EF4-FFF2-40B4-BE49-F238E27FC236}">
                <a16:creationId xmlns:a16="http://schemas.microsoft.com/office/drawing/2014/main" id="{211B805A-DE9A-0049-9F7E-71B74DC1AB5B}"/>
              </a:ext>
            </a:extLst>
          </p:cNvPr>
          <p:cNvSpPr/>
          <p:nvPr/>
        </p:nvSpPr>
        <p:spPr>
          <a:xfrm rot="5400000">
            <a:off x="6614677" y="-243548"/>
            <a:ext cx="246873" cy="6772297"/>
          </a:xfrm>
          <a:prstGeom prst="leftBrace">
            <a:avLst>
              <a:gd name="adj1" fmla="val 3309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5926728" y="4995387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5888065" y="4662905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065" y="4662905"/>
                <a:ext cx="49077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cxnSpLocks/>
            <a:stCxn id="82" idx="7"/>
          </p:cNvCxnSpPr>
          <p:nvPr/>
        </p:nvCxnSpPr>
        <p:spPr>
          <a:xfrm flipV="1">
            <a:off x="7005918" y="4350411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7000368" y="5549421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368" y="5549421"/>
                <a:ext cx="490775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362834" y="4047967"/>
              <a:ext cx="930562" cy="3657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589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362834" y="4047967"/>
              <a:ext cx="930562" cy="3657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5"/>
                          <a:stretch>
                            <a:fillRect t="-6667" r="-150000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492A1AAE-B9A9-674B-AC4E-F1AACDE018CD}"/>
              </a:ext>
            </a:extLst>
          </p:cNvPr>
          <p:cNvSpPr txBox="1"/>
          <p:nvPr/>
        </p:nvSpPr>
        <p:spPr>
          <a:xfrm>
            <a:off x="10339349" y="3652214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Rewards</a:t>
            </a:r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704B8099-7054-694E-B992-812FD773037C}"/>
              </a:ext>
            </a:extLst>
          </p:cNvPr>
          <p:cNvSpPr/>
          <p:nvPr/>
        </p:nvSpPr>
        <p:spPr>
          <a:xfrm rot="16200000">
            <a:off x="5007598" y="526039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64FC8887-5A3C-9D42-A72B-36A5AF67660B}"/>
              </a:ext>
            </a:extLst>
          </p:cNvPr>
          <p:cNvSpPr/>
          <p:nvPr/>
        </p:nvSpPr>
        <p:spPr>
          <a:xfrm rot="10800000">
            <a:off x="5930767" y="503870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8" name="Right Arrow 117">
            <a:extLst>
              <a:ext uri="{FF2B5EF4-FFF2-40B4-BE49-F238E27FC236}">
                <a16:creationId xmlns:a16="http://schemas.microsoft.com/office/drawing/2014/main" id="{06B8EBDD-E9B6-674A-9204-CCBF5DEBD62D}"/>
              </a:ext>
            </a:extLst>
          </p:cNvPr>
          <p:cNvSpPr/>
          <p:nvPr/>
        </p:nvSpPr>
        <p:spPr>
          <a:xfrm>
            <a:off x="7064553" y="452154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62EA047-5FE2-7F4E-8917-8EBF1AC0F510}"/>
              </a:ext>
            </a:extLst>
          </p:cNvPr>
          <p:cNvSpPr txBox="1"/>
          <p:nvPr/>
        </p:nvSpPr>
        <p:spPr>
          <a:xfrm>
            <a:off x="5069093" y="1637658"/>
            <a:ext cx="459010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The Q-Table is initialized with all values set to 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26777A1-F4FC-6C48-A7E0-0052F1FDE128}"/>
              </a:ext>
            </a:extLst>
          </p:cNvPr>
          <p:cNvSpPr txBox="1"/>
          <p:nvPr/>
        </p:nvSpPr>
        <p:spPr>
          <a:xfrm>
            <a:off x="6842044" y="2166151"/>
            <a:ext cx="4926670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Also update the policy before choosing next action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0804803-7DD5-944F-A63C-A2BFBDC2C3E2}"/>
              </a:ext>
            </a:extLst>
          </p:cNvPr>
          <p:cNvSpPr/>
          <p:nvPr/>
        </p:nvSpPr>
        <p:spPr>
          <a:xfrm>
            <a:off x="4722270" y="2104633"/>
            <a:ext cx="2035074" cy="83128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C308B73-52C0-674B-8C73-754FDA049E82}"/>
              </a:ext>
            </a:extLst>
          </p:cNvPr>
          <p:cNvSpPr/>
          <p:nvPr/>
        </p:nvSpPr>
        <p:spPr>
          <a:xfrm>
            <a:off x="5507849" y="4298423"/>
            <a:ext cx="1959414" cy="89779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C9E759-C947-D24F-8F64-FFA677FE1CD1}"/>
              </a:ext>
            </a:extLst>
          </p:cNvPr>
          <p:cNvSpPr/>
          <p:nvPr/>
        </p:nvSpPr>
        <p:spPr>
          <a:xfrm>
            <a:off x="5713388" y="6008660"/>
            <a:ext cx="14542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S A R S 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2D61971-77FE-B143-A03C-112F4D9F2481}"/>
              </a:ext>
            </a:extLst>
          </p:cNvPr>
          <p:cNvCxnSpPr/>
          <p:nvPr/>
        </p:nvCxnSpPr>
        <p:spPr>
          <a:xfrm>
            <a:off x="5739807" y="5196212"/>
            <a:ext cx="148258" cy="891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7A651D-EC7E-184D-9B52-7A70E228BF83}"/>
              </a:ext>
            </a:extLst>
          </p:cNvPr>
          <p:cNvCxnSpPr/>
          <p:nvPr/>
        </p:nvCxnSpPr>
        <p:spPr>
          <a:xfrm>
            <a:off x="6104347" y="5227590"/>
            <a:ext cx="25725" cy="841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CB2581-B7F9-2941-8638-866483965258}"/>
              </a:ext>
            </a:extLst>
          </p:cNvPr>
          <p:cNvCxnSpPr/>
          <p:nvPr/>
        </p:nvCxnSpPr>
        <p:spPr>
          <a:xfrm flipH="1">
            <a:off x="6424513" y="5149959"/>
            <a:ext cx="69424" cy="937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83022D-C04C-2848-93AD-BFDFCA6EB68C}"/>
              </a:ext>
            </a:extLst>
          </p:cNvPr>
          <p:cNvCxnSpPr/>
          <p:nvPr/>
        </p:nvCxnSpPr>
        <p:spPr>
          <a:xfrm flipH="1">
            <a:off x="6694343" y="5196212"/>
            <a:ext cx="157259" cy="891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8901DE-0A89-4340-ACB5-E2F9390398CD}"/>
              </a:ext>
            </a:extLst>
          </p:cNvPr>
          <p:cNvCxnSpPr>
            <a:cxnSpLocks/>
          </p:cNvCxnSpPr>
          <p:nvPr/>
        </p:nvCxnSpPr>
        <p:spPr>
          <a:xfrm flipH="1">
            <a:off x="6979971" y="5759949"/>
            <a:ext cx="72037" cy="327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03005F-1778-5845-9254-46974580B3FC}"/>
              </a:ext>
            </a:extLst>
          </p:cNvPr>
          <p:cNvCxnSpPr/>
          <p:nvPr/>
        </p:nvCxnSpPr>
        <p:spPr>
          <a:xfrm>
            <a:off x="4793640" y="2845207"/>
            <a:ext cx="8691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ross 54">
            <a:extLst>
              <a:ext uri="{FF2B5EF4-FFF2-40B4-BE49-F238E27FC236}">
                <a16:creationId xmlns:a16="http://schemas.microsoft.com/office/drawing/2014/main" id="{2249AEC8-30C7-BA4E-8692-E37B3797150C}"/>
              </a:ext>
            </a:extLst>
          </p:cNvPr>
          <p:cNvSpPr/>
          <p:nvPr/>
        </p:nvSpPr>
        <p:spPr>
          <a:xfrm rot="18814226">
            <a:off x="6312597" y="238565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5A8A7F6-0D70-5745-A58E-89B7647024A0}"/>
              </a:ext>
            </a:extLst>
          </p:cNvPr>
          <p:cNvSpPr txBox="1"/>
          <p:nvPr/>
        </p:nvSpPr>
        <p:spPr>
          <a:xfrm>
            <a:off x="6852554" y="2578443"/>
            <a:ext cx="4805418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Takes into account all actions and its probabilities</a:t>
            </a:r>
          </a:p>
        </p:txBody>
      </p:sp>
      <p:sp>
        <p:nvSpPr>
          <p:cNvPr id="15" name="Cloud Callout 14">
            <a:extLst>
              <a:ext uri="{FF2B5EF4-FFF2-40B4-BE49-F238E27FC236}">
                <a16:creationId xmlns:a16="http://schemas.microsoft.com/office/drawing/2014/main" id="{26D4431A-C71E-7A46-BBBC-1B6B36CAF5DF}"/>
              </a:ext>
            </a:extLst>
          </p:cNvPr>
          <p:cNvSpPr/>
          <p:nvPr/>
        </p:nvSpPr>
        <p:spPr>
          <a:xfrm>
            <a:off x="1440877" y="1901416"/>
            <a:ext cx="550606" cy="372563"/>
          </a:xfrm>
          <a:prstGeom prst="cloudCallou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37CD7C0F-9A8A-5048-AF2B-5B2C208F0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09" y="1901416"/>
            <a:ext cx="866486" cy="107539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DA83A034-3704-0342-A48A-FFD713A5B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09" y="1899169"/>
            <a:ext cx="866486" cy="1075392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23F794F-302D-8C49-A7E8-B1B4986D0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09" y="1896922"/>
            <a:ext cx="866486" cy="1075392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FCAA2B8-309C-8146-AD74-4935C9CEE7C6}"/>
              </a:ext>
            </a:extLst>
          </p:cNvPr>
          <p:cNvCxnSpPr>
            <a:cxnSpLocks/>
            <a:stCxn id="82" idx="6"/>
          </p:cNvCxnSpPr>
          <p:nvPr/>
        </p:nvCxnSpPr>
        <p:spPr>
          <a:xfrm flipV="1">
            <a:off x="7067834" y="4995386"/>
            <a:ext cx="446778" cy="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ight Arrow 69">
            <a:extLst>
              <a:ext uri="{FF2B5EF4-FFF2-40B4-BE49-F238E27FC236}">
                <a16:creationId xmlns:a16="http://schemas.microsoft.com/office/drawing/2014/main" id="{6CF3FB30-A0A2-2A4F-BC50-4B1C06FD3BBB}"/>
              </a:ext>
            </a:extLst>
          </p:cNvPr>
          <p:cNvSpPr/>
          <p:nvPr/>
        </p:nvSpPr>
        <p:spPr>
          <a:xfrm rot="10800000">
            <a:off x="7080157" y="499828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F819CFC3-FB39-F048-AA5D-7F2F287A3CDF}"/>
              </a:ext>
            </a:extLst>
          </p:cNvPr>
          <p:cNvSpPr/>
          <p:nvPr/>
        </p:nvSpPr>
        <p:spPr>
          <a:xfrm rot="16200000">
            <a:off x="7122560" y="491809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2D1F111-020F-0141-9EEF-3630E8AF7587}"/>
              </a:ext>
            </a:extLst>
          </p:cNvPr>
          <p:cNvCxnSpPr>
            <a:stCxn id="82" idx="5"/>
          </p:cNvCxnSpPr>
          <p:nvPr/>
        </p:nvCxnSpPr>
        <p:spPr>
          <a:xfrm>
            <a:off x="7005918" y="5139613"/>
            <a:ext cx="461345" cy="479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ight Arrow 71">
            <a:extLst>
              <a:ext uri="{FF2B5EF4-FFF2-40B4-BE49-F238E27FC236}">
                <a16:creationId xmlns:a16="http://schemas.microsoft.com/office/drawing/2014/main" id="{F5877A6A-841A-564E-BB7D-5A0C3B66C1F4}"/>
              </a:ext>
            </a:extLst>
          </p:cNvPr>
          <p:cNvSpPr/>
          <p:nvPr/>
        </p:nvSpPr>
        <p:spPr>
          <a:xfrm rot="5400000">
            <a:off x="7117372" y="536555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E595EC91-58A0-B948-AD73-BD3123129E22}"/>
              </a:ext>
            </a:extLst>
          </p:cNvPr>
          <p:cNvSpPr/>
          <p:nvPr/>
        </p:nvSpPr>
        <p:spPr>
          <a:xfrm>
            <a:off x="7556046" y="4242276"/>
            <a:ext cx="88641" cy="1529102"/>
          </a:xfrm>
          <a:prstGeom prst="rightBrace">
            <a:avLst>
              <a:gd name="adj1" fmla="val 15471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61B922-B8AC-6943-992C-02ADE1AF7D5C}"/>
                  </a:ext>
                </a:extLst>
              </p:cNvPr>
              <p:cNvSpPr txBox="1"/>
              <p:nvPr/>
            </p:nvSpPr>
            <p:spPr>
              <a:xfrm>
                <a:off x="7655927" y="6087291"/>
                <a:ext cx="18158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Expected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61B922-B8AC-6943-992C-02ADE1AF7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927" y="6087291"/>
                <a:ext cx="1815818" cy="369332"/>
              </a:xfrm>
              <a:prstGeom prst="rect">
                <a:avLst/>
              </a:prstGeom>
              <a:blipFill>
                <a:blip r:embed="rId26"/>
                <a:stretch>
                  <a:fillRect l="-277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6D936170-72BD-334C-9A39-30FA7B0F812A}"/>
              </a:ext>
            </a:extLst>
          </p:cNvPr>
          <p:cNvCxnSpPr>
            <a:stCxn id="26" idx="1"/>
            <a:endCxn id="27" idx="0"/>
          </p:cNvCxnSpPr>
          <p:nvPr/>
        </p:nvCxnSpPr>
        <p:spPr>
          <a:xfrm rot="10800000" flipH="1" flipV="1">
            <a:off x="7644686" y="5006827"/>
            <a:ext cx="919149" cy="1080464"/>
          </a:xfrm>
          <a:prstGeom prst="bentConnector4">
            <a:avLst>
              <a:gd name="adj1" fmla="val 99483"/>
              <a:gd name="adj2" fmla="val 853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42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1.875E-6 -0.2106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0.21065 L -0.05664 -0.2106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664 -0.21065 L -1.875E-6 -0.2106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000"/>
                            </p:stCondLst>
                            <p:childTnLst>
                              <p:par>
                                <p:cTn id="2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000"/>
                            </p:stCondLst>
                            <p:childTnLst>
                              <p:par>
                                <p:cTn id="3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44444E-6 L -0.00013 -0.10047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5023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20856 L 0.12422 -0.2085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4.07407E-6 L -0.05196 0.00047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4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3 0.00255 L -0.0043 0.11852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 animBg="1"/>
      <p:bldP spid="15" grpId="1" animBg="1"/>
      <p:bldP spid="15" grpId="2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838203" y="4238758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Expected SARSA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838202" y="3589799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838201" y="2951883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838200" y="2269319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1376692" y="3826606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2613791" y="3836438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3786126" y="2774714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126" y="2774714"/>
                <a:ext cx="49077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83468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 +8.02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67BFE56-4F0B-064F-9771-239071C9F50D}"/>
                  </a:ext>
                </a:extLst>
              </p:cNvPr>
              <p:cNvSpPr txBox="1"/>
              <p:nvPr/>
            </p:nvSpPr>
            <p:spPr>
              <a:xfrm>
                <a:off x="9002902" y="1400481"/>
                <a:ext cx="9123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-Table</a:t>
                </a: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67BFE56-4F0B-064F-9771-239071C9F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2902" y="1400481"/>
                <a:ext cx="912366" cy="369332"/>
              </a:xfrm>
              <a:prstGeom prst="rect">
                <a:avLst/>
              </a:prstGeom>
              <a:blipFill>
                <a:blip r:embed="rId15"/>
                <a:stretch>
                  <a:fillRect t="-3333" r="-274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240239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765799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140713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590396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ight Arrow 80">
            <a:extLst>
              <a:ext uri="{FF2B5EF4-FFF2-40B4-BE49-F238E27FC236}">
                <a16:creationId xmlns:a16="http://schemas.microsoft.com/office/drawing/2014/main" id="{61C3E022-5C73-5840-B29E-2950B6A7BEAC}"/>
              </a:ext>
            </a:extLst>
          </p:cNvPr>
          <p:cNvSpPr/>
          <p:nvPr/>
        </p:nvSpPr>
        <p:spPr>
          <a:xfrm rot="16200000">
            <a:off x="1704189" y="412847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10A3AB0C-FC16-2E46-8470-FFBFF9CD5C72}"/>
              </a:ext>
            </a:extLst>
          </p:cNvPr>
          <p:cNvSpPr/>
          <p:nvPr/>
        </p:nvSpPr>
        <p:spPr>
          <a:xfrm rot="10800000">
            <a:off x="2627358" y="390678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0597CE6-5EAE-B94A-BB97-F26AFDF9660C}"/>
              </a:ext>
            </a:extLst>
          </p:cNvPr>
          <p:cNvSpPr/>
          <p:nvPr/>
        </p:nvSpPr>
        <p:spPr>
          <a:xfrm>
            <a:off x="2196598" y="3097136"/>
            <a:ext cx="1967255" cy="1248378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475C06D6-2513-2D46-9C8A-340776DCB18D}"/>
              </a:ext>
            </a:extLst>
          </p:cNvPr>
          <p:cNvCxnSpPr>
            <a:cxnSpLocks/>
            <a:stCxn id="97" idx="2"/>
          </p:cNvCxnSpPr>
          <p:nvPr/>
        </p:nvCxnSpPr>
        <p:spPr>
          <a:xfrm rot="5400000" flipH="1" flipV="1">
            <a:off x="6053910" y="105050"/>
            <a:ext cx="1366780" cy="7114148"/>
          </a:xfrm>
          <a:prstGeom prst="curvedConnector4">
            <a:avLst>
              <a:gd name="adj1" fmla="val -16725"/>
              <a:gd name="adj2" fmla="val 998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562EA4-EABD-B04C-BB9E-AD32B35DA685}"/>
                  </a:ext>
                </a:extLst>
              </p:cNvPr>
              <p:cNvSpPr txBox="1"/>
              <p:nvPr/>
            </p:nvSpPr>
            <p:spPr>
              <a:xfrm>
                <a:off x="148616" y="5680485"/>
                <a:ext cx="11898244" cy="66858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General 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i="1"/>
                        </m:ctrlPr>
                      </m:dPr>
                      <m:e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𝑅</m:t>
                            </m:r>
                          </m:e>
                          <m:sub>
                            <m:r>
                              <a:rPr lang="en-US" i="1"/>
                              <m:t>𝑡</m:t>
                            </m:r>
                            <m:r>
                              <a:rPr lang="en-US" i="1"/>
                              <m:t>+1</m:t>
                            </m:r>
                          </m:sub>
                        </m:sSub>
                        <m:r>
                          <a:rPr lang="en-US" i="1"/>
                          <m:t>−</m:t>
                        </m:r>
                        <m:r>
                          <a:rPr lang="en-US" i="1"/>
                          <m:t>𝛾</m:t>
                        </m:r>
                        <m:func>
                          <m:funcPr>
                            <m:ctrlPr>
                              <a:rPr lang="en-US" i="1"/>
                            </m:ctrlPr>
                          </m:funcPr>
                          <m:fNam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i="1"/>
                                </m:ctrlPr>
                              </m:naryPr>
                              <m:sub>
                                <m:r>
                                  <a:rPr lang="en-US" i="1"/>
                                  <m:t>𝑎</m:t>
                                </m:r>
                              </m:sub>
                              <m:sup/>
                              <m:e>
                                <m:r>
                                  <a:rPr lang="en-US" i="1"/>
                                  <m:t>𝜋</m:t>
                                </m:r>
                                <m:d>
                                  <m:dPr>
                                    <m:ctrlPr>
                                      <a:rPr lang="en-US" i="1"/>
                                    </m:ctrlPr>
                                  </m:dPr>
                                  <m:e>
                                    <m:r>
                                      <a:rPr lang="en-US" i="1"/>
                                      <m:t>𝑎</m:t>
                                    </m:r>
                                    <m:r>
                                      <a:rPr lang="en-US" i="1"/>
                                      <m:t>|</m:t>
                                    </m:r>
                                    <m:r>
                                      <a:rPr lang="en-US" i="1"/>
                                      <m:t>𝑠</m:t>
                                    </m:r>
                                  </m:e>
                                </m:d>
                              </m:e>
                            </m:nary>
                          </m:fName>
                          <m:e>
                            <m:r>
                              <a:rPr lang="en-US" i="1"/>
                              <m:t>𝑄</m:t>
                            </m:r>
                            <m:d>
                              <m:dPr>
                                <m:ctrlPr>
                                  <a:rPr lang="en-US" i="1"/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/>
                                    </m:ctrlPr>
                                  </m:sSubPr>
                                  <m:e>
                                    <m:r>
                                      <a:rPr lang="en-US" i="1"/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i="1"/>
                                      <m:t>𝑡</m:t>
                                    </m:r>
                                    <m:r>
                                      <a:rPr lang="en-US" i="1"/>
                                      <m:t>+1</m:t>
                                    </m:r>
                                  </m:sub>
                                </m:sSub>
                                <m:r>
                                  <a:rPr lang="en-US" i="1"/>
                                  <m:t>,</m:t>
                                </m:r>
                                <m:r>
                                  <a:rPr lang="en-US" i="1"/>
                                  <m:t>𝑎</m:t>
                                </m:r>
                              </m:e>
                            </m:d>
                            <m:r>
                              <a:rPr lang="en-US" i="1"/>
                              <m:t>−</m:t>
                            </m:r>
                            <m:r>
                              <a:rPr lang="en-US" i="1"/>
                              <m:t>𝑄</m:t>
                            </m:r>
                            <m:d>
                              <m:dPr>
                                <m:ctrlPr>
                                  <a:rPr lang="en-US" i="1"/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/>
                                    </m:ctrlPr>
                                  </m:sSubPr>
                                  <m:e>
                                    <m:r>
                                      <a:rPr lang="en-US" i="1"/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i="1"/>
                                      <m:t>𝑡</m:t>
                                    </m:r>
                                  </m:sub>
                                </m:sSub>
                                <m:r>
                                  <a:rPr lang="en-US" i="1"/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/>
                                    </m:ctrlPr>
                                  </m:sSubPr>
                                  <m:e>
                                    <m:r>
                                      <a:rPr lang="en-US" i="1"/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i="1"/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s-ES" b="0" i="1" dirty="0">
                  <a:latin typeface="Cambria Math" panose="02040503050406030204" pitchFamily="18" charset="0"/>
                </a:endParaRPr>
              </a:p>
              <a:p>
                <a:r>
                  <a:rPr lang="es-ES" b="0" dirty="0"/>
                  <a:t>	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𝐶𝑢𝑟𝑟𝑒𝑛𝑡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𝑠𝑡𝑒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∗(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𝑜𝑏𝑠𝑒𝑟𝑣𝑒𝑑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𝑟𝑒𝑤𝑎𝑟𝑑𝑠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𝑑𝑖𝑠𝑐𝑡𝑜𝑢𝑛𝑡𝑒𝑑</m:t>
                    </m:r>
                    <m:r>
                      <a:rPr lang="es-E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𝑤𝑒𝑖𝑔h𝑡𝑒𝑑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𝑎𝑣𝑒𝑟𝑎𝑔𝑒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𝑜𝑓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𝑛𝑒𝑥𝑡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𝑐𝑢𝑟𝑟𝑒𝑛𝑡</m:t>
                    </m:r>
                  </m:oMath>
                </a14:m>
                <a:r>
                  <a:rPr lang="en-US" dirty="0"/>
                  <a:t>)  = </a:t>
                </a:r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562EA4-EABD-B04C-BB9E-AD32B35DA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16" y="5680485"/>
                <a:ext cx="11898244" cy="668581"/>
              </a:xfrm>
              <a:prstGeom prst="rect">
                <a:avLst/>
              </a:prstGeom>
              <a:blipFill>
                <a:blip r:embed="rId27"/>
                <a:stretch>
                  <a:fillRect l="-319" t="-56140" b="-42105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26EB417-4488-1E4C-A700-4FFBDBEEE8EE}"/>
                  </a:ext>
                </a:extLst>
              </p:cNvPr>
              <p:cNvSpPr txBox="1"/>
              <p:nvPr/>
            </p:nvSpPr>
            <p:spPr>
              <a:xfrm>
                <a:off x="567683" y="4857211"/>
                <a:ext cx="10798729" cy="71763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26EB417-4488-1E4C-A700-4FFBDBEEE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83" y="4857211"/>
                <a:ext cx="10798729" cy="717632"/>
              </a:xfrm>
              <a:prstGeom prst="rect">
                <a:avLst/>
              </a:prstGeom>
              <a:blipFill>
                <a:blip r:embed="rId28"/>
                <a:stretch>
                  <a:fillRect l="-469" t="-81356" b="-122034"/>
                </a:stretch>
              </a:blipFill>
              <a:ln w="127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32AF72F4-2EB4-B847-BA12-D4240834EB36}"/>
              </a:ext>
            </a:extLst>
          </p:cNvPr>
          <p:cNvCxnSpPr>
            <a:cxnSpLocks/>
            <a:stCxn id="56" idx="1"/>
            <a:endCxn id="75" idx="1"/>
          </p:cNvCxnSpPr>
          <p:nvPr/>
        </p:nvCxnSpPr>
        <p:spPr>
          <a:xfrm rot="10800000" flipH="1" flipV="1">
            <a:off x="6496592" y="2816480"/>
            <a:ext cx="1429865" cy="1969558"/>
          </a:xfrm>
          <a:prstGeom prst="curvedConnector4">
            <a:avLst>
              <a:gd name="adj1" fmla="val -25024"/>
              <a:gd name="adj2" fmla="val 488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4D2EFC5-49BC-A948-983E-D07DA2FBB80D}"/>
              </a:ext>
            </a:extLst>
          </p:cNvPr>
          <p:cNvCxnSpPr>
            <a:cxnSpLocks/>
          </p:cNvCxnSpPr>
          <p:nvPr/>
        </p:nvCxnSpPr>
        <p:spPr>
          <a:xfrm flipV="1">
            <a:off x="3728048" y="3177568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ight Arrow 44">
            <a:extLst>
              <a:ext uri="{FF2B5EF4-FFF2-40B4-BE49-F238E27FC236}">
                <a16:creationId xmlns:a16="http://schemas.microsoft.com/office/drawing/2014/main" id="{BF989FC0-CEC9-CD49-8047-67E5C11E3715}"/>
              </a:ext>
            </a:extLst>
          </p:cNvPr>
          <p:cNvSpPr/>
          <p:nvPr/>
        </p:nvSpPr>
        <p:spPr>
          <a:xfrm>
            <a:off x="3786683" y="334870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139664E-E941-FC4A-9D54-56B20853D227}"/>
              </a:ext>
            </a:extLst>
          </p:cNvPr>
          <p:cNvCxnSpPr>
            <a:cxnSpLocks/>
          </p:cNvCxnSpPr>
          <p:nvPr/>
        </p:nvCxnSpPr>
        <p:spPr>
          <a:xfrm flipV="1">
            <a:off x="3789964" y="3822543"/>
            <a:ext cx="446778" cy="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ight Arrow 46">
            <a:extLst>
              <a:ext uri="{FF2B5EF4-FFF2-40B4-BE49-F238E27FC236}">
                <a16:creationId xmlns:a16="http://schemas.microsoft.com/office/drawing/2014/main" id="{08D50EFB-A85F-2C4C-BA2C-0C4526881C12}"/>
              </a:ext>
            </a:extLst>
          </p:cNvPr>
          <p:cNvSpPr/>
          <p:nvPr/>
        </p:nvSpPr>
        <p:spPr>
          <a:xfrm rot="10800000">
            <a:off x="3802287" y="382544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242FDCB1-A426-5640-852B-435F239580A0}"/>
              </a:ext>
            </a:extLst>
          </p:cNvPr>
          <p:cNvSpPr/>
          <p:nvPr/>
        </p:nvSpPr>
        <p:spPr>
          <a:xfrm rot="16200000">
            <a:off x="3844690" y="374524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81FCC60-83FF-D642-85E9-0F562E5FCCFE}"/>
              </a:ext>
            </a:extLst>
          </p:cNvPr>
          <p:cNvCxnSpPr/>
          <p:nvPr/>
        </p:nvCxnSpPr>
        <p:spPr>
          <a:xfrm>
            <a:off x="3728048" y="3966770"/>
            <a:ext cx="461345" cy="479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ight Arrow 49">
            <a:extLst>
              <a:ext uri="{FF2B5EF4-FFF2-40B4-BE49-F238E27FC236}">
                <a16:creationId xmlns:a16="http://schemas.microsoft.com/office/drawing/2014/main" id="{C3CEC94E-3AC5-EE42-BAB4-678DAD25EB2C}"/>
              </a:ext>
            </a:extLst>
          </p:cNvPr>
          <p:cNvSpPr/>
          <p:nvPr/>
        </p:nvSpPr>
        <p:spPr>
          <a:xfrm rot="5400000">
            <a:off x="3839502" y="419271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Right Brace 74">
            <a:extLst>
              <a:ext uri="{FF2B5EF4-FFF2-40B4-BE49-F238E27FC236}">
                <a16:creationId xmlns:a16="http://schemas.microsoft.com/office/drawing/2014/main" id="{43DC9783-79A2-614C-95A2-57FBF023B6EA}"/>
              </a:ext>
            </a:extLst>
          </p:cNvPr>
          <p:cNvSpPr/>
          <p:nvPr/>
        </p:nvSpPr>
        <p:spPr>
          <a:xfrm rot="16200000">
            <a:off x="7826085" y="1889765"/>
            <a:ext cx="200746" cy="5993292"/>
          </a:xfrm>
          <a:prstGeom prst="rightBrace">
            <a:avLst>
              <a:gd name="adj1" fmla="val 15471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00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ded Corner 5">
            <a:extLst>
              <a:ext uri="{FF2B5EF4-FFF2-40B4-BE49-F238E27FC236}">
                <a16:creationId xmlns:a16="http://schemas.microsoft.com/office/drawing/2014/main" id="{2BD1130E-7AD7-154D-ABC0-E79197D2B961}"/>
              </a:ext>
            </a:extLst>
          </p:cNvPr>
          <p:cNvSpPr/>
          <p:nvPr/>
        </p:nvSpPr>
        <p:spPr>
          <a:xfrm>
            <a:off x="2262390" y="691090"/>
            <a:ext cx="7636983" cy="433192"/>
          </a:xfrm>
          <a:prstGeom prst="foldedCorne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update in Expected Sarsa consider every possible action at the next state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3E6C188-EB94-DA47-A06E-0A542FF4B6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8755" y="1825625"/>
            <a:ext cx="9874490" cy="4351338"/>
          </a:xfrm>
        </p:spPr>
      </p:pic>
    </p:spTree>
    <p:extLst>
      <p:ext uri="{BB962C8B-B14F-4D97-AF65-F5344CB8AC3E}">
        <p14:creationId xmlns:p14="http://schemas.microsoft.com/office/powerpoint/2010/main" val="3088465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566C4-17E3-D044-9039-C96D4DFCD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F166F-BFBE-C84B-833E-62152D37F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699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CFD5D-3EC2-5B4E-AB7E-CEB646C0D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12AF2-9C54-A543-A8ED-3432D315F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55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0D000-4B6B-6C46-8D16-7D3F90404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43039-EC3A-B84F-84F4-02307371A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537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738C3-59C3-EA41-B9EB-6D1A99C16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FBF05-6E80-B648-9C86-10D26D64B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SARSA</a:t>
            </a:r>
          </a:p>
          <a:p>
            <a:endParaRPr lang="en-US" dirty="0"/>
          </a:p>
          <a:p>
            <a:r>
              <a:rPr lang="en-US" dirty="0"/>
              <a:t>SARSAMAX – Q-Learning</a:t>
            </a:r>
          </a:p>
          <a:p>
            <a:endParaRPr lang="en-US" dirty="0"/>
          </a:p>
          <a:p>
            <a:r>
              <a:rPr lang="en-US" dirty="0"/>
              <a:t>Expected SARSA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507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4151140" y="5397707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SARSA – SARSA(0)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D190BC-ACD5-FC4A-9E0B-FFD0B78DAB69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89333" y="186079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36622397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50091672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35261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54506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498D031-7FD0-8D49-8F73-B0B89A1A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22" y="3375955"/>
            <a:ext cx="866486" cy="10753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223B82-988A-2C47-BC6D-25971647B05D}"/>
              </a:ext>
            </a:extLst>
          </p:cNvPr>
          <p:cNvSpPr txBox="1"/>
          <p:nvPr/>
        </p:nvSpPr>
        <p:spPr>
          <a:xfrm>
            <a:off x="3677938" y="1659015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Episode</a:t>
            </a:r>
            <a:r>
              <a:rPr lang="es-ES" dirty="0"/>
              <a:t> 1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178890"/>
                  </p:ext>
                </p:extLst>
              </p:nvPr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2703"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479364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2708668"/>
                  </p:ext>
                </p:extLst>
              </p:nvPr>
            </p:nvGraphicFramePr>
            <p:xfrm>
              <a:off x="479364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C769BECD-282D-DE41-BB79-89BC67EAAD6E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6747084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C769BECD-282D-DE41-BB79-89BC67EAAD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2283428"/>
                  </p:ext>
                </p:extLst>
              </p:nvPr>
            </p:nvGraphicFramePr>
            <p:xfrm>
              <a:off x="6747084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B57E58F0-F8FD-4345-A350-E2209AED449F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7743546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B57E58F0-F8FD-4345-A350-E2209AED44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0234533"/>
                  </p:ext>
                </p:extLst>
              </p:nvPr>
            </p:nvGraphicFramePr>
            <p:xfrm>
              <a:off x="7743546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t="-2703"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8" name="Right Arrow 47">
            <a:extLst>
              <a:ext uri="{FF2B5EF4-FFF2-40B4-BE49-F238E27FC236}">
                <a16:creationId xmlns:a16="http://schemas.microsoft.com/office/drawing/2014/main" id="{9B1D2B87-92D1-DE47-8847-92C343AD205C}"/>
              </a:ext>
            </a:extLst>
          </p:cNvPr>
          <p:cNvSpPr/>
          <p:nvPr/>
        </p:nvSpPr>
        <p:spPr>
          <a:xfrm rot="16200000">
            <a:off x="4381658" y="249256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0AAF3B1F-D7C3-7C46-A1BD-A24B16924021}"/>
              </a:ext>
            </a:extLst>
          </p:cNvPr>
          <p:cNvSpPr/>
          <p:nvPr/>
        </p:nvSpPr>
        <p:spPr>
          <a:xfrm>
            <a:off x="6346109" y="24960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AC3F6141-603F-A748-898F-B6D32FB70F18}"/>
              </a:ext>
            </a:extLst>
          </p:cNvPr>
          <p:cNvSpPr/>
          <p:nvPr/>
        </p:nvSpPr>
        <p:spPr>
          <a:xfrm rot="5400000">
            <a:off x="7318096" y="249256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77586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3131727"/>
                  </p:ext>
                </p:extLst>
              </p:nvPr>
            </p:nvGraphicFramePr>
            <p:xfrm>
              <a:off x="577586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3" name="Right Arrow 52">
            <a:extLst>
              <a:ext uri="{FF2B5EF4-FFF2-40B4-BE49-F238E27FC236}">
                <a16:creationId xmlns:a16="http://schemas.microsoft.com/office/drawing/2014/main" id="{F80A8F78-BD22-BB42-83E9-B7BE900A58FE}"/>
              </a:ext>
            </a:extLst>
          </p:cNvPr>
          <p:cNvSpPr/>
          <p:nvPr/>
        </p:nvSpPr>
        <p:spPr>
          <a:xfrm rot="10800000">
            <a:off x="5363883" y="249256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4328758" y="5423498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758" y="5423498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4151139" y="4748748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4151138" y="4110832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4151137" y="3428268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8258881"/>
                  </p:ext>
                </p:extLst>
              </p:nvPr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4414906"/>
                  </p:ext>
                </p:extLst>
              </p:nvPr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720347"/>
                  </p:ext>
                </p:extLst>
              </p:nvPr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427184"/>
                  </p:ext>
                </p:extLst>
              </p:nvPr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4689629" y="4985555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4751697" y="5162005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697" y="5162005"/>
                <a:ext cx="48545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/>
              <p:nvPr/>
            </p:nvSpPr>
            <p:spPr>
              <a:xfrm>
                <a:off x="4329703" y="2014733"/>
                <a:ext cx="467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703" y="2014733"/>
                <a:ext cx="46782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/>
              <p:nvPr/>
            </p:nvSpPr>
            <p:spPr>
              <a:xfrm>
                <a:off x="5297039" y="2015367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039" y="2015367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/>
              <p:nvPr/>
            </p:nvSpPr>
            <p:spPr>
              <a:xfrm>
                <a:off x="6284201" y="201022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201" y="2010221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22E0077-75B0-F648-8F06-86B05A70FA29}"/>
                  </a:ext>
                </a:extLst>
              </p:cNvPr>
              <p:cNvSpPr/>
              <p:nvPr/>
            </p:nvSpPr>
            <p:spPr>
              <a:xfrm>
                <a:off x="7233655" y="201022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22E0077-75B0-F648-8F06-86B05A70FA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655" y="2010221"/>
                <a:ext cx="47314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5503941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941" y="4793396"/>
                <a:ext cx="422787" cy="405619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5192310" y="484483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310" y="4844832"/>
                <a:ext cx="321042" cy="281445"/>
              </a:xfrm>
              <a:prstGeom prst="rect">
                <a:avLst/>
              </a:prstGeom>
              <a:blipFill>
                <a:blip r:embed="rId20"/>
                <a:stretch>
                  <a:fillRect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6645047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047" y="4793396"/>
                <a:ext cx="422787" cy="40561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6333416" y="485466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416" y="4854664"/>
                <a:ext cx="321042" cy="281445"/>
              </a:xfrm>
              <a:prstGeom prst="rect">
                <a:avLst/>
              </a:prstGeom>
              <a:blipFill>
                <a:blip r:embed="rId2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Left Brace 83">
            <a:extLst>
              <a:ext uri="{FF2B5EF4-FFF2-40B4-BE49-F238E27FC236}">
                <a16:creationId xmlns:a16="http://schemas.microsoft.com/office/drawing/2014/main" id="{211B805A-DE9A-0049-9F7E-71B74DC1AB5B}"/>
              </a:ext>
            </a:extLst>
          </p:cNvPr>
          <p:cNvSpPr/>
          <p:nvPr/>
        </p:nvSpPr>
        <p:spPr>
          <a:xfrm rot="5400000">
            <a:off x="6614677" y="-243548"/>
            <a:ext cx="246873" cy="6772297"/>
          </a:xfrm>
          <a:prstGeom prst="leftBrace">
            <a:avLst>
              <a:gd name="adj1" fmla="val 3309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5926728" y="4995387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5888065" y="4662905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065" y="4662905"/>
                <a:ext cx="49077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/>
              <p:nvPr/>
            </p:nvSpPr>
            <p:spPr>
              <a:xfrm>
                <a:off x="7675123" y="414842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123" y="4148420"/>
                <a:ext cx="422787" cy="40561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/>
              <p:nvPr/>
            </p:nvSpPr>
            <p:spPr>
              <a:xfrm>
                <a:off x="7363492" y="420968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492" y="4209688"/>
                <a:ext cx="321042" cy="281445"/>
              </a:xfrm>
              <a:prstGeom prst="rect">
                <a:avLst/>
              </a:prstGeom>
              <a:blipFill>
                <a:blip r:embed="rId25"/>
                <a:stretch>
                  <a:fillRect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stCxn id="82" idx="7"/>
            <a:endCxn id="90" idx="1"/>
          </p:cNvCxnSpPr>
          <p:nvPr/>
        </p:nvCxnSpPr>
        <p:spPr>
          <a:xfrm flipV="1">
            <a:off x="7005918" y="4350411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7073896" y="446920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896" y="4469209"/>
                <a:ext cx="490775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/>
              <p:nvPr/>
            </p:nvSpPr>
            <p:spPr>
              <a:xfrm>
                <a:off x="8702593" y="3459482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593" y="3459482"/>
                <a:ext cx="422787" cy="405619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/>
              <p:nvPr/>
            </p:nvSpPr>
            <p:spPr>
              <a:xfrm>
                <a:off x="8390962" y="3520750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962" y="3520750"/>
                <a:ext cx="321042" cy="281445"/>
              </a:xfrm>
              <a:prstGeom prst="rect">
                <a:avLst/>
              </a:prstGeom>
              <a:blipFill>
                <a:blip r:embed="rId28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79ECA2E-0EE9-AB48-9388-CE12F8D9F462}"/>
              </a:ext>
            </a:extLst>
          </p:cNvPr>
          <p:cNvCxnSpPr>
            <a:stCxn id="89" idx="7"/>
            <a:endCxn id="96" idx="1"/>
          </p:cNvCxnSpPr>
          <p:nvPr/>
        </p:nvCxnSpPr>
        <p:spPr>
          <a:xfrm flipV="1">
            <a:off x="8035994" y="3661473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/>
              <p:nvPr/>
            </p:nvSpPr>
            <p:spPr>
              <a:xfrm>
                <a:off x="8108097" y="3807963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097" y="3807963"/>
                <a:ext cx="490775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362834" y="4047967"/>
              <a:ext cx="930562" cy="1478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589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3826760"/>
                  </p:ext>
                </p:extLst>
              </p:nvPr>
            </p:nvGraphicFramePr>
            <p:xfrm>
              <a:off x="10362834" y="4047967"/>
              <a:ext cx="930562" cy="1478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t="-6897" r="-150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t="-103333" r="-150000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t="-210345" r="-150000" b="-1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t="-300000" r="-150000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492A1AAE-B9A9-674B-AC4E-F1AACDE018CD}"/>
              </a:ext>
            </a:extLst>
          </p:cNvPr>
          <p:cNvSpPr txBox="1"/>
          <p:nvPr/>
        </p:nvSpPr>
        <p:spPr>
          <a:xfrm>
            <a:off x="10339349" y="3652214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6856440" y="745646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704B8099-7054-694E-B992-812FD773037C}"/>
              </a:ext>
            </a:extLst>
          </p:cNvPr>
          <p:cNvSpPr/>
          <p:nvPr/>
        </p:nvSpPr>
        <p:spPr>
          <a:xfrm rot="16200000">
            <a:off x="5007598" y="526039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64FC8887-5A3C-9D42-A72B-36A5AF67660B}"/>
              </a:ext>
            </a:extLst>
          </p:cNvPr>
          <p:cNvSpPr/>
          <p:nvPr/>
        </p:nvSpPr>
        <p:spPr>
          <a:xfrm rot="10800000">
            <a:off x="5930767" y="503870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8" name="Right Arrow 117">
            <a:extLst>
              <a:ext uri="{FF2B5EF4-FFF2-40B4-BE49-F238E27FC236}">
                <a16:creationId xmlns:a16="http://schemas.microsoft.com/office/drawing/2014/main" id="{06B8EBDD-E9B6-674A-9204-CCBF5DEBD62D}"/>
              </a:ext>
            </a:extLst>
          </p:cNvPr>
          <p:cNvSpPr/>
          <p:nvPr/>
        </p:nvSpPr>
        <p:spPr>
          <a:xfrm>
            <a:off x="7168325" y="478566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8ABD68DB-7C33-414F-BE29-AACAD7D5A12B}"/>
              </a:ext>
            </a:extLst>
          </p:cNvPr>
          <p:cNvSpPr/>
          <p:nvPr/>
        </p:nvSpPr>
        <p:spPr>
          <a:xfrm rot="5400000">
            <a:off x="8363620" y="398514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62EA047-5FE2-7F4E-8917-8EBF1AC0F510}"/>
              </a:ext>
            </a:extLst>
          </p:cNvPr>
          <p:cNvSpPr txBox="1"/>
          <p:nvPr/>
        </p:nvSpPr>
        <p:spPr>
          <a:xfrm>
            <a:off x="5069093" y="1637658"/>
            <a:ext cx="2453749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The Q-Table is initialized</a:t>
            </a:r>
          </a:p>
        </p:txBody>
      </p:sp>
    </p:spTree>
    <p:extLst>
      <p:ext uri="{BB962C8B-B14F-4D97-AF65-F5344CB8AC3E}">
        <p14:creationId xmlns:p14="http://schemas.microsoft.com/office/powerpoint/2010/main" val="58266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1.875E-6 -0.2106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0.21065 L -0.05664 -0.2106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664 -0.21065 L -1.875E-6 -0.2106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21065 L 0.11224 -0.2106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224 -0.21065 L 0.11302 -1.85185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20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838203" y="4238758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SARSA (0)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838202" y="3589799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838201" y="2951883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838200" y="2269319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1376692" y="3826606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2613791" y="3836438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/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/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blipFill>
                <a:blip r:embed="rId15"/>
                <a:stretch>
                  <a:fillRect b="-1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stCxn id="82" idx="7"/>
            <a:endCxn id="90" idx="1"/>
          </p:cNvCxnSpPr>
          <p:nvPr/>
        </p:nvCxnSpPr>
        <p:spPr>
          <a:xfrm flipV="1">
            <a:off x="3692981" y="3191462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/>
              <p:nvPr/>
            </p:nvSpPr>
            <p:spPr>
              <a:xfrm>
                <a:off x="5400289" y="2300533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289" y="2300533"/>
                <a:ext cx="422787" cy="405619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/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79ECA2E-0EE9-AB48-9388-CE12F8D9F462}"/>
              </a:ext>
            </a:extLst>
          </p:cNvPr>
          <p:cNvCxnSpPr>
            <a:stCxn id="89" idx="7"/>
            <a:endCxn id="96" idx="1"/>
          </p:cNvCxnSpPr>
          <p:nvPr/>
        </p:nvCxnSpPr>
        <p:spPr>
          <a:xfrm flipV="1">
            <a:off x="4723057" y="2502524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/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000805"/>
              </p:ext>
            </p:extLst>
          </p:nvPr>
        </p:nvGraphicFramePr>
        <p:xfrm>
          <a:off x="6983468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7BFE56-4F0B-064F-9771-239071C9F50D}"/>
              </a:ext>
            </a:extLst>
          </p:cNvPr>
          <p:cNvSpPr txBox="1"/>
          <p:nvPr/>
        </p:nvSpPr>
        <p:spPr>
          <a:xfrm>
            <a:off x="8730622" y="1399806"/>
            <a:ext cx="15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240239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765799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140713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590396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ight Arrow 80">
            <a:extLst>
              <a:ext uri="{FF2B5EF4-FFF2-40B4-BE49-F238E27FC236}">
                <a16:creationId xmlns:a16="http://schemas.microsoft.com/office/drawing/2014/main" id="{61C3E022-5C73-5840-B29E-2950B6A7BEAC}"/>
              </a:ext>
            </a:extLst>
          </p:cNvPr>
          <p:cNvSpPr/>
          <p:nvPr/>
        </p:nvSpPr>
        <p:spPr>
          <a:xfrm rot="16200000">
            <a:off x="1704189" y="412847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10A3AB0C-FC16-2E46-8470-FFBFF9CD5C72}"/>
              </a:ext>
            </a:extLst>
          </p:cNvPr>
          <p:cNvSpPr/>
          <p:nvPr/>
        </p:nvSpPr>
        <p:spPr>
          <a:xfrm rot="10800000">
            <a:off x="2627358" y="390678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56BE76E-99FE-5B42-AAAC-236CD4770E17}"/>
              </a:ext>
            </a:extLst>
          </p:cNvPr>
          <p:cNvSpPr/>
          <p:nvPr/>
        </p:nvSpPr>
        <p:spPr>
          <a:xfrm>
            <a:off x="3864916" y="365375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DE072E89-8C2C-2E4A-8946-CCCACD721063}"/>
              </a:ext>
            </a:extLst>
          </p:cNvPr>
          <p:cNvSpPr/>
          <p:nvPr/>
        </p:nvSpPr>
        <p:spPr>
          <a:xfrm rot="5400000">
            <a:off x="5060211" y="28532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2DF04BA-451B-C044-AC0E-087219848F52}"/>
              </a:ext>
            </a:extLst>
          </p:cNvPr>
          <p:cNvSpPr/>
          <p:nvPr/>
        </p:nvSpPr>
        <p:spPr>
          <a:xfrm>
            <a:off x="3352893" y="3009915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0597CE6-5EAE-B94A-BB97-F26AFDF9660C}"/>
              </a:ext>
            </a:extLst>
          </p:cNvPr>
          <p:cNvSpPr/>
          <p:nvPr/>
        </p:nvSpPr>
        <p:spPr>
          <a:xfrm>
            <a:off x="4362186" y="2257902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B40350E-E43D-FB4F-83C0-13FE4596E4D1}"/>
                  </a:ext>
                </a:extLst>
              </p:cNvPr>
              <p:cNvSpPr/>
              <p:nvPr/>
            </p:nvSpPr>
            <p:spPr>
              <a:xfrm>
                <a:off x="4046795" y="2256181"/>
                <a:ext cx="1352524" cy="121657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B40350E-E43D-FB4F-83C0-13FE4596E4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6795" y="2256181"/>
                <a:ext cx="1352524" cy="121657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475C06D6-2513-2D46-9C8A-340776DCB18D}"/>
              </a:ext>
            </a:extLst>
          </p:cNvPr>
          <p:cNvCxnSpPr>
            <a:stCxn id="53" idx="2"/>
          </p:cNvCxnSpPr>
          <p:nvPr/>
        </p:nvCxnSpPr>
        <p:spPr>
          <a:xfrm rot="5400000" flipH="1" flipV="1">
            <a:off x="7777993" y="-103054"/>
            <a:ext cx="520870" cy="6630743"/>
          </a:xfrm>
          <a:prstGeom prst="curvedConnector4">
            <a:avLst>
              <a:gd name="adj1" fmla="val -99004"/>
              <a:gd name="adj2" fmla="val 999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A3E2B653-08C7-A948-B3E3-54A67BF22C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438430"/>
              </p:ext>
            </p:extLst>
          </p:nvPr>
        </p:nvGraphicFramePr>
        <p:xfrm>
          <a:off x="693054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C51E668-368F-6049-9159-FBF98F50535E}"/>
                  </a:ext>
                </a:extLst>
              </p:cNvPr>
              <p:cNvSpPr txBox="1"/>
              <p:nvPr/>
            </p:nvSpPr>
            <p:spPr>
              <a:xfrm>
                <a:off x="8677700" y="3882690"/>
                <a:ext cx="2291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Counter Table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C51E668-368F-6049-9159-FBF98F505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7700" y="3882690"/>
                <a:ext cx="2291653" cy="369332"/>
              </a:xfrm>
              <a:prstGeom prst="rect">
                <a:avLst/>
              </a:prstGeom>
              <a:blipFill>
                <a:blip r:embed="rId28"/>
                <a:stretch>
                  <a:fillRect l="-16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ight Arrow 76">
            <a:extLst>
              <a:ext uri="{FF2B5EF4-FFF2-40B4-BE49-F238E27FC236}">
                <a16:creationId xmlns:a16="http://schemas.microsoft.com/office/drawing/2014/main" id="{776384DE-A4A5-8943-888D-01E60C30DD0C}"/>
              </a:ext>
            </a:extLst>
          </p:cNvPr>
          <p:cNvSpPr/>
          <p:nvPr/>
        </p:nvSpPr>
        <p:spPr>
          <a:xfrm rot="16200000">
            <a:off x="718731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083ABDD-2354-EC49-B607-E85B7E6F8AFD}"/>
                  </a:ext>
                </a:extLst>
              </p:cNvPr>
              <p:cNvSpPr/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083ABDD-2354-EC49-B607-E85B7E6F8A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ight Arrow 83">
            <a:extLst>
              <a:ext uri="{FF2B5EF4-FFF2-40B4-BE49-F238E27FC236}">
                <a16:creationId xmlns:a16="http://schemas.microsoft.com/office/drawing/2014/main" id="{B3DD3F68-CCCC-2447-B426-70C68B4B7CEB}"/>
              </a:ext>
            </a:extLst>
          </p:cNvPr>
          <p:cNvSpPr/>
          <p:nvPr/>
        </p:nvSpPr>
        <p:spPr>
          <a:xfrm rot="10800000">
            <a:off x="971287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E772DD0D-26B3-6641-AFF7-0A77B5A04D98}"/>
                  </a:ext>
                </a:extLst>
              </p:cNvPr>
              <p:cNvSpPr/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E772DD0D-26B3-6641-AFF7-0A77B5A04D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ight Arrow 100">
            <a:extLst>
              <a:ext uri="{FF2B5EF4-FFF2-40B4-BE49-F238E27FC236}">
                <a16:creationId xmlns:a16="http://schemas.microsoft.com/office/drawing/2014/main" id="{4F1F9974-603A-D144-A8CD-5DCE8791C98A}"/>
              </a:ext>
            </a:extLst>
          </p:cNvPr>
          <p:cNvSpPr/>
          <p:nvPr/>
        </p:nvSpPr>
        <p:spPr>
          <a:xfrm>
            <a:off x="1108779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53E20A8-EDDB-6645-AE5A-CAF60F24C0E9}"/>
                  </a:ext>
                </a:extLst>
              </p:cNvPr>
              <p:cNvSpPr/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53E20A8-EDDB-6645-AE5A-CAF60F24C0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Right Arrow 102">
            <a:extLst>
              <a:ext uri="{FF2B5EF4-FFF2-40B4-BE49-F238E27FC236}">
                <a16:creationId xmlns:a16="http://schemas.microsoft.com/office/drawing/2014/main" id="{03F8BA86-D156-B04A-9547-59460A5A7D95}"/>
              </a:ext>
            </a:extLst>
          </p:cNvPr>
          <p:cNvSpPr/>
          <p:nvPr/>
        </p:nvSpPr>
        <p:spPr>
          <a:xfrm rot="5400000">
            <a:off x="853747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13788044-C0EF-0C4A-8A8D-5FDBC650DC04}"/>
                  </a:ext>
                </a:extLst>
              </p:cNvPr>
              <p:cNvSpPr/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13788044-C0EF-0C4A-8A8D-5FDBC650DC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C7641F4F-A7E5-5445-8890-E65459A6D520}"/>
              </a:ext>
            </a:extLst>
          </p:cNvPr>
          <p:cNvCxnSpPr>
            <a:stCxn id="53" idx="2"/>
          </p:cNvCxnSpPr>
          <p:nvPr/>
        </p:nvCxnSpPr>
        <p:spPr>
          <a:xfrm rot="16200000" flipH="1">
            <a:off x="7004806" y="1191004"/>
            <a:ext cx="1854159" cy="641765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76B2C64-23CB-B246-BC33-E4F2436C71F7}"/>
              </a:ext>
            </a:extLst>
          </p:cNvPr>
          <p:cNvSpPr/>
          <p:nvPr/>
        </p:nvSpPr>
        <p:spPr>
          <a:xfrm>
            <a:off x="544860" y="5720552"/>
            <a:ext cx="3513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Let’s take a look at another episode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5D49A9-F4D4-8F4B-89ED-090A8B7ABBCE}"/>
              </a:ext>
            </a:extLst>
          </p:cNvPr>
          <p:cNvSpPr txBox="1"/>
          <p:nvPr/>
        </p:nvSpPr>
        <p:spPr>
          <a:xfrm>
            <a:off x="557541" y="5393810"/>
            <a:ext cx="23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was just 1 episode</a:t>
            </a:r>
          </a:p>
        </p:txBody>
      </p:sp>
    </p:spTree>
    <p:extLst>
      <p:ext uri="{BB962C8B-B14F-4D97-AF65-F5344CB8AC3E}">
        <p14:creationId xmlns:p14="http://schemas.microsoft.com/office/powerpoint/2010/main" val="27287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4151140" y="5397707"/>
            <a:ext cx="6119911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Prediction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D190BC-ACD5-FC4A-9E0B-FFD0B78DAB69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89333" y="186079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36622397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50091672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35261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54506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498D031-7FD0-8D49-8F73-B0B89A1A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22" y="3375955"/>
            <a:ext cx="866486" cy="10753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223B82-988A-2C47-BC6D-25971647B05D}"/>
              </a:ext>
            </a:extLst>
          </p:cNvPr>
          <p:cNvSpPr txBox="1"/>
          <p:nvPr/>
        </p:nvSpPr>
        <p:spPr>
          <a:xfrm>
            <a:off x="3677938" y="1659015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Episode</a:t>
            </a:r>
            <a:r>
              <a:rPr lang="es-ES" dirty="0"/>
              <a:t> 2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2703"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0152255"/>
                  </p:ext>
                </p:extLst>
              </p:nvPr>
            </p:nvGraphicFramePr>
            <p:xfrm>
              <a:off x="579310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0152255"/>
                  </p:ext>
                </p:extLst>
              </p:nvPr>
            </p:nvGraphicFramePr>
            <p:xfrm>
              <a:off x="579310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C769BECD-282D-DE41-BB79-89BC67EAAD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8451206"/>
                  </p:ext>
                </p:extLst>
              </p:nvPr>
            </p:nvGraphicFramePr>
            <p:xfrm>
              <a:off x="7746549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C769BECD-282D-DE41-BB79-89BC67EAAD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8451206"/>
                  </p:ext>
                </p:extLst>
              </p:nvPr>
            </p:nvGraphicFramePr>
            <p:xfrm>
              <a:off x="7746549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t="-2703"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B57E58F0-F8FD-4345-A350-E2209AED44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9469273"/>
                  </p:ext>
                </p:extLst>
              </p:nvPr>
            </p:nvGraphicFramePr>
            <p:xfrm>
              <a:off x="8743011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B57E58F0-F8FD-4345-A350-E2209AED44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9469273"/>
                  </p:ext>
                </p:extLst>
              </p:nvPr>
            </p:nvGraphicFramePr>
            <p:xfrm>
              <a:off x="8743011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8" name="Right Arrow 47">
            <a:extLst>
              <a:ext uri="{FF2B5EF4-FFF2-40B4-BE49-F238E27FC236}">
                <a16:creationId xmlns:a16="http://schemas.microsoft.com/office/drawing/2014/main" id="{9B1D2B87-92D1-DE47-8847-92C343AD205C}"/>
              </a:ext>
            </a:extLst>
          </p:cNvPr>
          <p:cNvSpPr/>
          <p:nvPr/>
        </p:nvSpPr>
        <p:spPr>
          <a:xfrm rot="16200000">
            <a:off x="5381123" y="249256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0AAF3B1F-D7C3-7C46-A1BD-A24B16924021}"/>
              </a:ext>
            </a:extLst>
          </p:cNvPr>
          <p:cNvSpPr/>
          <p:nvPr/>
        </p:nvSpPr>
        <p:spPr>
          <a:xfrm>
            <a:off x="7345574" y="24960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AC3F6141-603F-A748-898F-B6D32FB70F18}"/>
              </a:ext>
            </a:extLst>
          </p:cNvPr>
          <p:cNvSpPr/>
          <p:nvPr/>
        </p:nvSpPr>
        <p:spPr>
          <a:xfrm rot="5400000">
            <a:off x="8317561" y="249256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9116029"/>
                  </p:ext>
                </p:extLst>
              </p:nvPr>
            </p:nvGraphicFramePr>
            <p:xfrm>
              <a:off x="677533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9116029"/>
                  </p:ext>
                </p:extLst>
              </p:nvPr>
            </p:nvGraphicFramePr>
            <p:xfrm>
              <a:off x="677533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703"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5232560" y="5423498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560" y="5423498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4151139" y="4748748"/>
            <a:ext cx="6119912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4151138" y="4110832"/>
            <a:ext cx="611991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4151137" y="3428268"/>
            <a:ext cx="6119914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5593431" y="4985555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5652839" y="5162005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839" y="5162005"/>
                <a:ext cx="49077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/>
              <p:nvPr/>
            </p:nvSpPr>
            <p:spPr>
              <a:xfrm>
                <a:off x="4329703" y="2014733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703" y="2014733"/>
                <a:ext cx="47314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/>
              <p:nvPr/>
            </p:nvSpPr>
            <p:spPr>
              <a:xfrm>
                <a:off x="5297039" y="2015367"/>
                <a:ext cx="467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039" y="2015367"/>
                <a:ext cx="46782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/>
              <p:nvPr/>
            </p:nvSpPr>
            <p:spPr>
              <a:xfrm>
                <a:off x="6284201" y="201022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201" y="2010221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22E0077-75B0-F648-8F06-86B05A70FA29}"/>
                  </a:ext>
                </a:extLst>
              </p:cNvPr>
              <p:cNvSpPr/>
              <p:nvPr/>
            </p:nvSpPr>
            <p:spPr>
              <a:xfrm>
                <a:off x="7233655" y="201022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22E0077-75B0-F648-8F06-86B05A70FA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655" y="2010221"/>
                <a:ext cx="47314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6407743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743" y="4793396"/>
                <a:ext cx="422787" cy="405619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6096112" y="484483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112" y="4844832"/>
                <a:ext cx="321042" cy="281445"/>
              </a:xfrm>
              <a:prstGeom prst="rect">
                <a:avLst/>
              </a:prstGeom>
              <a:blipFill>
                <a:blip r:embed="rId20"/>
                <a:stretch>
                  <a:fillRect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7548849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849" y="4793396"/>
                <a:ext cx="422787" cy="40561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7237218" y="485466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218" y="4854664"/>
                <a:ext cx="321042" cy="281445"/>
              </a:xfrm>
              <a:prstGeom prst="rect">
                <a:avLst/>
              </a:prstGeom>
              <a:blipFill>
                <a:blip r:embed="rId2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Left Brace 83">
            <a:extLst>
              <a:ext uri="{FF2B5EF4-FFF2-40B4-BE49-F238E27FC236}">
                <a16:creationId xmlns:a16="http://schemas.microsoft.com/office/drawing/2014/main" id="{211B805A-DE9A-0049-9F7E-71B74DC1AB5B}"/>
              </a:ext>
            </a:extLst>
          </p:cNvPr>
          <p:cNvSpPr/>
          <p:nvPr/>
        </p:nvSpPr>
        <p:spPr>
          <a:xfrm rot="5400000">
            <a:off x="6614677" y="-243548"/>
            <a:ext cx="246873" cy="6772297"/>
          </a:xfrm>
          <a:prstGeom prst="leftBrace">
            <a:avLst>
              <a:gd name="adj1" fmla="val 3309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6830530" y="4995387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6791867" y="4662905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867" y="4662905"/>
                <a:ext cx="49077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/>
              <p:nvPr/>
            </p:nvSpPr>
            <p:spPr>
              <a:xfrm>
                <a:off x="8578925" y="414842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925" y="4148420"/>
                <a:ext cx="422787" cy="40561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/>
              <p:nvPr/>
            </p:nvSpPr>
            <p:spPr>
              <a:xfrm>
                <a:off x="8267294" y="420968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294" y="4209688"/>
                <a:ext cx="321042" cy="281445"/>
              </a:xfrm>
              <a:prstGeom prst="rect">
                <a:avLst/>
              </a:prstGeom>
              <a:blipFill>
                <a:blip r:embed="rId25"/>
                <a:stretch>
                  <a:fillRect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stCxn id="82" idx="7"/>
            <a:endCxn id="90" idx="1"/>
          </p:cNvCxnSpPr>
          <p:nvPr/>
        </p:nvCxnSpPr>
        <p:spPr>
          <a:xfrm flipV="1">
            <a:off x="7909720" y="4350411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7977698" y="446920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698" y="4469209"/>
                <a:ext cx="490775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/>
              <p:nvPr/>
            </p:nvSpPr>
            <p:spPr>
              <a:xfrm>
                <a:off x="9606395" y="3459482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395" y="3459482"/>
                <a:ext cx="422787" cy="405619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/>
              <p:nvPr/>
            </p:nvSpPr>
            <p:spPr>
              <a:xfrm>
                <a:off x="9294764" y="3520750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4764" y="3520750"/>
                <a:ext cx="321042" cy="281445"/>
              </a:xfrm>
              <a:prstGeom prst="rect">
                <a:avLst/>
              </a:prstGeom>
              <a:blipFill>
                <a:blip r:embed="rId28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79ECA2E-0EE9-AB48-9388-CE12F8D9F462}"/>
              </a:ext>
            </a:extLst>
          </p:cNvPr>
          <p:cNvCxnSpPr>
            <a:stCxn id="89" idx="7"/>
            <a:endCxn id="96" idx="1"/>
          </p:cNvCxnSpPr>
          <p:nvPr/>
        </p:nvCxnSpPr>
        <p:spPr>
          <a:xfrm flipV="1">
            <a:off x="8939796" y="3661473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/>
              <p:nvPr/>
            </p:nvSpPr>
            <p:spPr>
              <a:xfrm>
                <a:off x="9011899" y="3807963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1899" y="3807963"/>
                <a:ext cx="490775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4108316"/>
                  </p:ext>
                </p:extLst>
              </p:nvPr>
            </p:nvGraphicFramePr>
            <p:xfrm>
              <a:off x="10777507" y="4047967"/>
              <a:ext cx="930562" cy="1849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589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287187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4108316"/>
                  </p:ext>
                </p:extLst>
              </p:nvPr>
            </p:nvGraphicFramePr>
            <p:xfrm>
              <a:off x="10777507" y="4047967"/>
              <a:ext cx="930562" cy="1849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l="-3448" t="-6897" r="-158621" b="-4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l="-3448" t="-103333" r="-158621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l="-3448" t="-210345" r="-158621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l="-3448" t="-300000" r="-15862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l="-3448" t="-413793" r="-158621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2871876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492A1AAE-B9A9-674B-AC4E-F1AACDE018CD}"/>
              </a:ext>
            </a:extLst>
          </p:cNvPr>
          <p:cNvSpPr txBox="1"/>
          <p:nvPr/>
        </p:nvSpPr>
        <p:spPr>
          <a:xfrm>
            <a:off x="10754022" y="3652214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Rewards</a:t>
            </a:r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704B8099-7054-694E-B992-812FD773037C}"/>
              </a:ext>
            </a:extLst>
          </p:cNvPr>
          <p:cNvSpPr/>
          <p:nvPr/>
        </p:nvSpPr>
        <p:spPr>
          <a:xfrm rot="16200000">
            <a:off x="5911400" y="526039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8" name="Right Arrow 117">
            <a:extLst>
              <a:ext uri="{FF2B5EF4-FFF2-40B4-BE49-F238E27FC236}">
                <a16:creationId xmlns:a16="http://schemas.microsoft.com/office/drawing/2014/main" id="{06B8EBDD-E9B6-674A-9204-CCBF5DEBD62D}"/>
              </a:ext>
            </a:extLst>
          </p:cNvPr>
          <p:cNvSpPr/>
          <p:nvPr/>
        </p:nvSpPr>
        <p:spPr>
          <a:xfrm>
            <a:off x="8072127" y="478566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8ABD68DB-7C33-414F-BE29-AACAD7D5A12B}"/>
              </a:ext>
            </a:extLst>
          </p:cNvPr>
          <p:cNvSpPr/>
          <p:nvPr/>
        </p:nvSpPr>
        <p:spPr>
          <a:xfrm rot="5400000">
            <a:off x="9267422" y="398514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62EA047-5FE2-7F4E-8917-8EBF1AC0F510}"/>
              </a:ext>
            </a:extLst>
          </p:cNvPr>
          <p:cNvSpPr txBox="1"/>
          <p:nvPr/>
        </p:nvSpPr>
        <p:spPr>
          <a:xfrm>
            <a:off x="5069093" y="1637658"/>
            <a:ext cx="423122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Monte Carlo Methods run ENTIRE episodes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1" name="Table 60">
                <a:extLst>
                  <a:ext uri="{FF2B5EF4-FFF2-40B4-BE49-F238E27FC236}">
                    <a16:creationId xmlns:a16="http://schemas.microsoft.com/office/drawing/2014/main" id="{988312E5-FF9A-584E-B7BD-B82A355BCC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7072240"/>
                  </p:ext>
                </p:extLst>
              </p:nvPr>
            </p:nvGraphicFramePr>
            <p:xfrm>
              <a:off x="4810111" y="2394585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1" name="Table 60">
                <a:extLst>
                  <a:ext uri="{FF2B5EF4-FFF2-40B4-BE49-F238E27FC236}">
                    <a16:creationId xmlns:a16="http://schemas.microsoft.com/office/drawing/2014/main" id="{988312E5-FF9A-584E-B7BD-B82A355BCC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7072240"/>
                  </p:ext>
                </p:extLst>
              </p:nvPr>
            </p:nvGraphicFramePr>
            <p:xfrm>
              <a:off x="4810111" y="2394585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1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6" name="Right Arrow 65">
            <a:extLst>
              <a:ext uri="{FF2B5EF4-FFF2-40B4-BE49-F238E27FC236}">
                <a16:creationId xmlns:a16="http://schemas.microsoft.com/office/drawing/2014/main" id="{6086264A-20B7-AE44-B005-2633D4F3238C}"/>
              </a:ext>
            </a:extLst>
          </p:cNvPr>
          <p:cNvSpPr/>
          <p:nvPr/>
        </p:nvSpPr>
        <p:spPr>
          <a:xfrm>
            <a:off x="4406794" y="252036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08A7E584-5CAC-B142-B14F-35446AD3B75D}"/>
                  </a:ext>
                </a:extLst>
              </p:cNvPr>
              <p:cNvSpPr/>
              <p:nvPr/>
            </p:nvSpPr>
            <p:spPr>
              <a:xfrm>
                <a:off x="4140883" y="5409323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08A7E584-5CAC-B142-B14F-35446AD3B7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883" y="5409323"/>
                <a:ext cx="422787" cy="405619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626F802-8FFD-A448-AC16-D5E2C0E0A268}"/>
                  </a:ext>
                </a:extLst>
              </p:cNvPr>
              <p:cNvSpPr/>
              <p:nvPr/>
            </p:nvSpPr>
            <p:spPr>
              <a:xfrm>
                <a:off x="4909909" y="548008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626F802-8FFD-A448-AC16-D5E2C0E0A2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909" y="5480084"/>
                <a:ext cx="321042" cy="281445"/>
              </a:xfrm>
              <a:prstGeom prst="rect">
                <a:avLst/>
              </a:prstGeom>
              <a:blipFill>
                <a:blip r:embed="rId33"/>
                <a:stretch>
                  <a:fillRect b="-90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A3AA78-81FE-1348-A502-5FCF481296C2}"/>
              </a:ext>
            </a:extLst>
          </p:cNvPr>
          <p:cNvCxnSpPr>
            <a:stCxn id="67" idx="6"/>
            <a:endCxn id="70" idx="1"/>
          </p:cNvCxnSpPr>
          <p:nvPr/>
        </p:nvCxnSpPr>
        <p:spPr>
          <a:xfrm>
            <a:off x="4563670" y="5612133"/>
            <a:ext cx="346239" cy="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60EB0368-001E-ED40-9102-879FC9966A33}"/>
                  </a:ext>
                </a:extLst>
              </p:cNvPr>
              <p:cNvSpPr/>
              <p:nvPr/>
            </p:nvSpPr>
            <p:spPr>
              <a:xfrm>
                <a:off x="4531638" y="5319641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60EB0368-001E-ED40-9102-879FC9966A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638" y="5319641"/>
                <a:ext cx="485454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ight Arrow 71">
            <a:extLst>
              <a:ext uri="{FF2B5EF4-FFF2-40B4-BE49-F238E27FC236}">
                <a16:creationId xmlns:a16="http://schemas.microsoft.com/office/drawing/2014/main" id="{6A450861-7AD0-4147-9501-143423A7D32D}"/>
              </a:ext>
            </a:extLst>
          </p:cNvPr>
          <p:cNvSpPr/>
          <p:nvPr/>
        </p:nvSpPr>
        <p:spPr>
          <a:xfrm rot="10800000">
            <a:off x="4563613" y="567123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65DAC3B-51CD-A040-A97C-E89742BAF220}"/>
                  </a:ext>
                </a:extLst>
              </p:cNvPr>
              <p:cNvSpPr/>
              <p:nvPr/>
            </p:nvSpPr>
            <p:spPr>
              <a:xfrm>
                <a:off x="8249216" y="204656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65DAC3B-51CD-A040-A97C-E89742BAF2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9216" y="2046568"/>
                <a:ext cx="473143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ight Arrow 73">
            <a:extLst>
              <a:ext uri="{FF2B5EF4-FFF2-40B4-BE49-F238E27FC236}">
                <a16:creationId xmlns:a16="http://schemas.microsoft.com/office/drawing/2014/main" id="{D8CF76E5-D33E-414A-AAC7-F5B5C78A36D1}"/>
              </a:ext>
            </a:extLst>
          </p:cNvPr>
          <p:cNvSpPr/>
          <p:nvPr/>
        </p:nvSpPr>
        <p:spPr>
          <a:xfrm rot="16200000">
            <a:off x="6371383" y="249600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1" name="Right Arrow 80">
            <a:extLst>
              <a:ext uri="{FF2B5EF4-FFF2-40B4-BE49-F238E27FC236}">
                <a16:creationId xmlns:a16="http://schemas.microsoft.com/office/drawing/2014/main" id="{FF8DE08C-1899-0C4C-83A3-7836D49F076B}"/>
              </a:ext>
            </a:extLst>
          </p:cNvPr>
          <p:cNvSpPr/>
          <p:nvPr/>
        </p:nvSpPr>
        <p:spPr>
          <a:xfrm rot="16200000">
            <a:off x="6836897" y="511206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97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-0.00393 L 0.05794 -0.00393 " pathEditMode="relative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677 -0.00393 L -1.875E-6 -0.0039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1.875E-6 -0.2106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0.21065 L 0.00157 -0.2993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-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42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2993 L -1.875E-6 -0.2106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4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21065 L 0.11224 -0.21065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224 -0.21065 L 0.11302 -1.85185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4823" y="5205880"/>
              <a:ext cx="930562" cy="1478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589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4823" y="5205880"/>
              <a:ext cx="930562" cy="1478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48" t="-3448" r="-155172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48" t="-100000" r="-155172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48" t="-206897" r="-155172" b="-1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48" t="-296667" r="-155172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492A1AAE-B9A9-674B-AC4E-F1AACDE018CD}"/>
              </a:ext>
            </a:extLst>
          </p:cNvPr>
          <p:cNvSpPr txBox="1"/>
          <p:nvPr/>
        </p:nvSpPr>
        <p:spPr>
          <a:xfrm>
            <a:off x="271338" y="4810127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63450"/>
              </p:ext>
            </p:extLst>
          </p:nvPr>
        </p:nvGraphicFramePr>
        <p:xfrm>
          <a:off x="7057899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7BFE56-4F0B-064F-9771-239071C9F50D}"/>
              </a:ext>
            </a:extLst>
          </p:cNvPr>
          <p:cNvSpPr txBox="1"/>
          <p:nvPr/>
        </p:nvSpPr>
        <p:spPr>
          <a:xfrm>
            <a:off x="8805053" y="1399806"/>
            <a:ext cx="15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314670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840230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215144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664827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B5A4418F-679E-0F4F-9EAB-F19FF1AF1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311820"/>
              </p:ext>
            </p:extLst>
          </p:nvPr>
        </p:nvGraphicFramePr>
        <p:xfrm>
          <a:off x="704750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/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Counter Table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blipFill>
                <a:blip r:embed="rId11"/>
                <a:stretch>
                  <a:fillRect l="-16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/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/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/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Arrow 104">
            <a:extLst>
              <a:ext uri="{FF2B5EF4-FFF2-40B4-BE49-F238E27FC236}">
                <a16:creationId xmlns:a16="http://schemas.microsoft.com/office/drawing/2014/main" id="{3A82F55B-A57C-2D49-8201-A76B2F5518FC}"/>
              </a:ext>
            </a:extLst>
          </p:cNvPr>
          <p:cNvSpPr/>
          <p:nvPr/>
        </p:nvSpPr>
        <p:spPr>
          <a:xfrm rot="16200000">
            <a:off x="730427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/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573F282-974C-8C4D-BDF2-324395491D75}"/>
              </a:ext>
            </a:extLst>
          </p:cNvPr>
          <p:cNvSpPr/>
          <p:nvPr/>
        </p:nvSpPr>
        <p:spPr>
          <a:xfrm rot="10800000">
            <a:off x="982983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/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ight Arrow 108">
            <a:extLst>
              <a:ext uri="{FF2B5EF4-FFF2-40B4-BE49-F238E27FC236}">
                <a16:creationId xmlns:a16="http://schemas.microsoft.com/office/drawing/2014/main" id="{48AFC5B8-CE5B-8440-9318-C4251549CE2C}"/>
              </a:ext>
            </a:extLst>
          </p:cNvPr>
          <p:cNvSpPr/>
          <p:nvPr/>
        </p:nvSpPr>
        <p:spPr>
          <a:xfrm>
            <a:off x="1120475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/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ight Arrow 110">
            <a:extLst>
              <a:ext uri="{FF2B5EF4-FFF2-40B4-BE49-F238E27FC236}">
                <a16:creationId xmlns:a16="http://schemas.microsoft.com/office/drawing/2014/main" id="{79B9EC0C-F543-2D41-A6E6-10C6B0BADDE7}"/>
              </a:ext>
            </a:extLst>
          </p:cNvPr>
          <p:cNvSpPr/>
          <p:nvPr/>
        </p:nvSpPr>
        <p:spPr>
          <a:xfrm rot="5400000">
            <a:off x="865443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/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>
            <a:extLst>
              <a:ext uri="{FF2B5EF4-FFF2-40B4-BE49-F238E27FC236}">
                <a16:creationId xmlns:a16="http://schemas.microsoft.com/office/drawing/2014/main" id="{93C5E541-A80F-EF42-9903-1D38701C593C}"/>
              </a:ext>
            </a:extLst>
          </p:cNvPr>
          <p:cNvSpPr/>
          <p:nvPr/>
        </p:nvSpPr>
        <p:spPr>
          <a:xfrm>
            <a:off x="680125" y="4245961"/>
            <a:ext cx="6119911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/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CA9FDDB1-35B1-6A43-AE75-03F0ED8146C4}"/>
              </a:ext>
            </a:extLst>
          </p:cNvPr>
          <p:cNvSpPr/>
          <p:nvPr/>
        </p:nvSpPr>
        <p:spPr>
          <a:xfrm>
            <a:off x="680124" y="3597002"/>
            <a:ext cx="6119912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252D8FD-7E13-E44B-B0DE-2CC742D98F04}"/>
              </a:ext>
            </a:extLst>
          </p:cNvPr>
          <p:cNvSpPr/>
          <p:nvPr/>
        </p:nvSpPr>
        <p:spPr>
          <a:xfrm>
            <a:off x="680123" y="2959086"/>
            <a:ext cx="611991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C34A271-84BE-5F46-9458-427A5A410F44}"/>
              </a:ext>
            </a:extLst>
          </p:cNvPr>
          <p:cNvSpPr/>
          <p:nvPr/>
        </p:nvSpPr>
        <p:spPr>
          <a:xfrm>
            <a:off x="680122" y="2276522"/>
            <a:ext cx="6119914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4590059"/>
                  </p:ext>
                </p:extLst>
              </p:nvPr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4590059"/>
                  </p:ext>
                </p:extLst>
              </p:nvPr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5769332"/>
                  </p:ext>
                </p:extLst>
              </p:nvPr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5769332"/>
                  </p:ext>
                </p:extLst>
              </p:nvPr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2490482"/>
                  </p:ext>
                </p:extLst>
              </p:nvPr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2490482"/>
                  </p:ext>
                </p:extLst>
              </p:nvPr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1492184"/>
                  </p:ext>
                </p:extLst>
              </p:nvPr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1492184"/>
                  </p:ext>
                </p:extLst>
              </p:nvPr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3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56F86A6-C9E5-7F42-A547-FD4442DDA108}"/>
              </a:ext>
            </a:extLst>
          </p:cNvPr>
          <p:cNvCxnSpPr>
            <a:cxnSpLocks/>
            <a:stCxn id="76" idx="7"/>
            <a:endCxn id="126" idx="1"/>
          </p:cNvCxnSpPr>
          <p:nvPr/>
        </p:nvCxnSpPr>
        <p:spPr>
          <a:xfrm flipV="1">
            <a:off x="2122416" y="3833809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/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/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/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blipFill>
                <a:blip r:embed="rId26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/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/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blipFill>
                <a:blip r:embed="rId28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9F7A307-7536-6D41-B314-A140A69C2D53}"/>
              </a:ext>
            </a:extLst>
          </p:cNvPr>
          <p:cNvCxnSpPr>
            <a:cxnSpLocks/>
            <a:stCxn id="125" idx="6"/>
            <a:endCxn id="128" idx="1"/>
          </p:cNvCxnSpPr>
          <p:nvPr/>
        </p:nvCxnSpPr>
        <p:spPr>
          <a:xfrm flipV="1">
            <a:off x="3359515" y="3843641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/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/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/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blipFill>
                <a:blip r:embed="rId31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6C8F2B-4D43-B940-BDCC-C42FDE8F6FE5}"/>
              </a:ext>
            </a:extLst>
          </p:cNvPr>
          <p:cNvCxnSpPr>
            <a:stCxn id="127" idx="7"/>
            <a:endCxn id="133" idx="1"/>
          </p:cNvCxnSpPr>
          <p:nvPr/>
        </p:nvCxnSpPr>
        <p:spPr>
          <a:xfrm flipV="1">
            <a:off x="4438705" y="3198665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/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/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/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blipFill>
                <a:blip r:embed="rId34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6C462E6-9E74-C649-AC13-657A5815D7F8}"/>
              </a:ext>
            </a:extLst>
          </p:cNvPr>
          <p:cNvCxnSpPr>
            <a:stCxn id="132" idx="7"/>
            <a:endCxn id="137" idx="1"/>
          </p:cNvCxnSpPr>
          <p:nvPr/>
        </p:nvCxnSpPr>
        <p:spPr>
          <a:xfrm flipV="1">
            <a:off x="5468781" y="2509727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/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Right Arrow 139">
            <a:extLst>
              <a:ext uri="{FF2B5EF4-FFF2-40B4-BE49-F238E27FC236}">
                <a16:creationId xmlns:a16="http://schemas.microsoft.com/office/drawing/2014/main" id="{BEEE6DD8-0EA6-9E4F-A28D-D1FB25BC1E48}"/>
              </a:ext>
            </a:extLst>
          </p:cNvPr>
          <p:cNvSpPr/>
          <p:nvPr/>
        </p:nvSpPr>
        <p:spPr>
          <a:xfrm rot="16200000">
            <a:off x="2440385" y="410864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id="{99C0AC13-B485-5B49-BB52-DAAFE9815A8D}"/>
              </a:ext>
            </a:extLst>
          </p:cNvPr>
          <p:cNvSpPr/>
          <p:nvPr/>
        </p:nvSpPr>
        <p:spPr>
          <a:xfrm>
            <a:off x="4601112" y="363392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C380537D-1B46-0742-8FA0-5E1003E987AD}"/>
              </a:ext>
            </a:extLst>
          </p:cNvPr>
          <p:cNvSpPr/>
          <p:nvPr/>
        </p:nvSpPr>
        <p:spPr>
          <a:xfrm rot="5400000">
            <a:off x="5796407" y="283339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/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/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blipFill>
                <a:blip r:embed="rId37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6ECF3316-84AB-B347-B0DD-333CC0EF0BFC}"/>
              </a:ext>
            </a:extLst>
          </p:cNvPr>
          <p:cNvCxnSpPr>
            <a:stCxn id="144" idx="6"/>
            <a:endCxn id="145" idx="1"/>
          </p:cNvCxnSpPr>
          <p:nvPr/>
        </p:nvCxnSpPr>
        <p:spPr>
          <a:xfrm>
            <a:off x="1092655" y="4460387"/>
            <a:ext cx="346239" cy="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/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ight Arrow 147">
            <a:extLst>
              <a:ext uri="{FF2B5EF4-FFF2-40B4-BE49-F238E27FC236}">
                <a16:creationId xmlns:a16="http://schemas.microsoft.com/office/drawing/2014/main" id="{223EBBA3-E700-4F40-8270-2C0C31411B95}"/>
              </a:ext>
            </a:extLst>
          </p:cNvPr>
          <p:cNvSpPr/>
          <p:nvPr/>
        </p:nvSpPr>
        <p:spPr>
          <a:xfrm rot="10800000">
            <a:off x="1092598" y="451948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E3676E8-553C-DE42-8E1F-EEB7C817B141}"/>
              </a:ext>
            </a:extLst>
          </p:cNvPr>
          <p:cNvSpPr txBox="1"/>
          <p:nvPr/>
        </p:nvSpPr>
        <p:spPr>
          <a:xfrm>
            <a:off x="7148818" y="930413"/>
            <a:ext cx="480536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AU" b="1" dirty="0"/>
              <a:t>Table start with the values of previous episodes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/>
              <p:nvPr/>
            </p:nvSpPr>
            <p:spPr>
              <a:xfrm>
                <a:off x="4082607" y="2081568"/>
                <a:ext cx="2049992" cy="198345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=−1+10=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607" y="2081568"/>
                <a:ext cx="2049992" cy="1983455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Right Arrow 152">
            <a:extLst>
              <a:ext uri="{FF2B5EF4-FFF2-40B4-BE49-F238E27FC236}">
                <a16:creationId xmlns:a16="http://schemas.microsoft.com/office/drawing/2014/main" id="{7A0A66D6-39D3-404F-AD1C-928BAF71D916}"/>
              </a:ext>
            </a:extLst>
          </p:cNvPr>
          <p:cNvSpPr/>
          <p:nvPr/>
        </p:nvSpPr>
        <p:spPr>
          <a:xfrm rot="16200000">
            <a:off x="3366474" y="395101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9B42199A-B252-004C-96ED-7BB018F81BB8}"/>
                  </a:ext>
                </a:extLst>
              </p:cNvPr>
              <p:cNvSpPr/>
              <p:nvPr/>
            </p:nvSpPr>
            <p:spPr>
              <a:xfrm>
                <a:off x="2869333" y="4115254"/>
                <a:ext cx="101636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9B42199A-B252-004C-96ED-7BB018F81B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333" y="4115254"/>
                <a:ext cx="1016368" cy="338554"/>
              </a:xfrm>
              <a:prstGeom prst="rect">
                <a:avLst/>
              </a:prstGeom>
              <a:blipFill>
                <a:blip r:embed="rId40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Rectangle 155">
            <a:extLst>
              <a:ext uri="{FF2B5EF4-FFF2-40B4-BE49-F238E27FC236}">
                <a16:creationId xmlns:a16="http://schemas.microsoft.com/office/drawing/2014/main" id="{9377F9A9-9796-8F4F-86E1-ABFF810D8F4E}"/>
              </a:ext>
            </a:extLst>
          </p:cNvPr>
          <p:cNvSpPr/>
          <p:nvPr/>
        </p:nvSpPr>
        <p:spPr>
          <a:xfrm>
            <a:off x="2934241" y="3349007"/>
            <a:ext cx="1148316" cy="1170479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017A21A5-C99A-E94A-92FB-3B1A05299112}"/>
              </a:ext>
            </a:extLst>
          </p:cNvPr>
          <p:cNvCxnSpPr>
            <a:cxnSpLocks/>
            <a:stCxn id="156" idx="2"/>
          </p:cNvCxnSpPr>
          <p:nvPr/>
        </p:nvCxnSpPr>
        <p:spPr>
          <a:xfrm rot="5400000" flipH="1" flipV="1">
            <a:off x="4753292" y="1714195"/>
            <a:ext cx="1560398" cy="4050184"/>
          </a:xfrm>
          <a:prstGeom prst="curvedConnector4">
            <a:avLst>
              <a:gd name="adj1" fmla="val -8517"/>
              <a:gd name="adj2" fmla="val 1001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22EA3D-DAF0-6944-BFE5-275E1653E09C}"/>
              </a:ext>
            </a:extLst>
          </p:cNvPr>
          <p:cNvCxnSpPr/>
          <p:nvPr/>
        </p:nvCxnSpPr>
        <p:spPr>
          <a:xfrm flipH="1">
            <a:off x="3508399" y="4530180"/>
            <a:ext cx="7544" cy="395166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2673D6D-53E3-5C48-A76D-4691158F3120}"/>
              </a:ext>
            </a:extLst>
          </p:cNvPr>
          <p:cNvCxnSpPr>
            <a:cxnSpLocks/>
            <a:stCxn id="156" idx="2"/>
          </p:cNvCxnSpPr>
          <p:nvPr/>
        </p:nvCxnSpPr>
        <p:spPr>
          <a:xfrm rot="16200000" flipH="1">
            <a:off x="5098673" y="2929212"/>
            <a:ext cx="775192" cy="395574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7A4880F-65B9-0345-8989-1757F7FB6B6D}"/>
                  </a:ext>
                </a:extLst>
              </p:cNvPr>
              <p:cNvSpPr txBox="1"/>
              <p:nvPr/>
            </p:nvSpPr>
            <p:spPr>
              <a:xfrm>
                <a:off x="1594885" y="4925346"/>
                <a:ext cx="4805366" cy="36933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3+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=−1+9=8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7A4880F-65B9-0345-8989-1757F7FB6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885" y="4925346"/>
                <a:ext cx="4805366" cy="369332"/>
              </a:xfrm>
              <a:prstGeom prst="rect">
                <a:avLst/>
              </a:prstGeom>
              <a:blipFill>
                <a:blip r:embed="rId41"/>
                <a:stretch>
                  <a:fillRect l="-1053" t="-6452" b="-19355"/>
                </a:stretch>
              </a:blipFill>
              <a:ln w="127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365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Prediction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/>
        </p:nvGraphicFramePr>
        <p:xfrm>
          <a:off x="7057899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7BFE56-4F0B-064F-9771-239071C9F50D}"/>
              </a:ext>
            </a:extLst>
          </p:cNvPr>
          <p:cNvSpPr txBox="1"/>
          <p:nvPr/>
        </p:nvSpPr>
        <p:spPr>
          <a:xfrm>
            <a:off x="8805053" y="1399806"/>
            <a:ext cx="15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314670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840230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215144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664827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B5A4418F-679E-0F4F-9EAB-F19FF1AF182C}"/>
              </a:ext>
            </a:extLst>
          </p:cNvPr>
          <p:cNvGraphicFramePr>
            <a:graphicFrameLocks noGrp="1"/>
          </p:cNvGraphicFramePr>
          <p:nvPr/>
        </p:nvGraphicFramePr>
        <p:xfrm>
          <a:off x="704750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/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Counter Table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blipFill>
                <a:blip r:embed="rId10"/>
                <a:stretch>
                  <a:fillRect l="-16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/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/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/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Arrow 104">
            <a:extLst>
              <a:ext uri="{FF2B5EF4-FFF2-40B4-BE49-F238E27FC236}">
                <a16:creationId xmlns:a16="http://schemas.microsoft.com/office/drawing/2014/main" id="{3A82F55B-A57C-2D49-8201-A76B2F5518FC}"/>
              </a:ext>
            </a:extLst>
          </p:cNvPr>
          <p:cNvSpPr/>
          <p:nvPr/>
        </p:nvSpPr>
        <p:spPr>
          <a:xfrm rot="16200000">
            <a:off x="730427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/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573F282-974C-8C4D-BDF2-324395491D75}"/>
              </a:ext>
            </a:extLst>
          </p:cNvPr>
          <p:cNvSpPr/>
          <p:nvPr/>
        </p:nvSpPr>
        <p:spPr>
          <a:xfrm rot="10800000">
            <a:off x="982983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/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ight Arrow 108">
            <a:extLst>
              <a:ext uri="{FF2B5EF4-FFF2-40B4-BE49-F238E27FC236}">
                <a16:creationId xmlns:a16="http://schemas.microsoft.com/office/drawing/2014/main" id="{48AFC5B8-CE5B-8440-9318-C4251549CE2C}"/>
              </a:ext>
            </a:extLst>
          </p:cNvPr>
          <p:cNvSpPr/>
          <p:nvPr/>
        </p:nvSpPr>
        <p:spPr>
          <a:xfrm>
            <a:off x="1120475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/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ight Arrow 110">
            <a:extLst>
              <a:ext uri="{FF2B5EF4-FFF2-40B4-BE49-F238E27FC236}">
                <a16:creationId xmlns:a16="http://schemas.microsoft.com/office/drawing/2014/main" id="{79B9EC0C-F543-2D41-A6E6-10C6B0BADDE7}"/>
              </a:ext>
            </a:extLst>
          </p:cNvPr>
          <p:cNvSpPr/>
          <p:nvPr/>
        </p:nvSpPr>
        <p:spPr>
          <a:xfrm rot="5400000">
            <a:off x="865443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/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>
            <a:extLst>
              <a:ext uri="{FF2B5EF4-FFF2-40B4-BE49-F238E27FC236}">
                <a16:creationId xmlns:a16="http://schemas.microsoft.com/office/drawing/2014/main" id="{93C5E541-A80F-EF42-9903-1D38701C593C}"/>
              </a:ext>
            </a:extLst>
          </p:cNvPr>
          <p:cNvSpPr/>
          <p:nvPr/>
        </p:nvSpPr>
        <p:spPr>
          <a:xfrm>
            <a:off x="680125" y="4245961"/>
            <a:ext cx="6119911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/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CA9FDDB1-35B1-6A43-AE75-03F0ED8146C4}"/>
              </a:ext>
            </a:extLst>
          </p:cNvPr>
          <p:cNvSpPr/>
          <p:nvPr/>
        </p:nvSpPr>
        <p:spPr>
          <a:xfrm>
            <a:off x="680124" y="3597002"/>
            <a:ext cx="6119912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252D8FD-7E13-E44B-B0DE-2CC742D98F04}"/>
              </a:ext>
            </a:extLst>
          </p:cNvPr>
          <p:cNvSpPr/>
          <p:nvPr/>
        </p:nvSpPr>
        <p:spPr>
          <a:xfrm>
            <a:off x="680123" y="2959086"/>
            <a:ext cx="611991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C34A271-84BE-5F46-9458-427A5A410F44}"/>
              </a:ext>
            </a:extLst>
          </p:cNvPr>
          <p:cNvSpPr/>
          <p:nvPr/>
        </p:nvSpPr>
        <p:spPr>
          <a:xfrm>
            <a:off x="680122" y="2276522"/>
            <a:ext cx="6119914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56F86A6-C9E5-7F42-A547-FD4442DDA108}"/>
              </a:ext>
            </a:extLst>
          </p:cNvPr>
          <p:cNvCxnSpPr>
            <a:cxnSpLocks/>
            <a:stCxn id="76" idx="7"/>
            <a:endCxn id="126" idx="1"/>
          </p:cNvCxnSpPr>
          <p:nvPr/>
        </p:nvCxnSpPr>
        <p:spPr>
          <a:xfrm flipV="1">
            <a:off x="2122416" y="3833809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/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/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/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blipFill>
                <a:blip r:embed="rId25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/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/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blipFill>
                <a:blip r:embed="rId27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9F7A307-7536-6D41-B314-A140A69C2D53}"/>
              </a:ext>
            </a:extLst>
          </p:cNvPr>
          <p:cNvCxnSpPr>
            <a:cxnSpLocks/>
            <a:stCxn id="125" idx="6"/>
            <a:endCxn id="128" idx="1"/>
          </p:cNvCxnSpPr>
          <p:nvPr/>
        </p:nvCxnSpPr>
        <p:spPr>
          <a:xfrm flipV="1">
            <a:off x="3359515" y="3843641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/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/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/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6C8F2B-4D43-B940-BDCC-C42FDE8F6FE5}"/>
              </a:ext>
            </a:extLst>
          </p:cNvPr>
          <p:cNvCxnSpPr>
            <a:stCxn id="127" idx="7"/>
            <a:endCxn id="133" idx="1"/>
          </p:cNvCxnSpPr>
          <p:nvPr/>
        </p:nvCxnSpPr>
        <p:spPr>
          <a:xfrm flipV="1">
            <a:off x="4438705" y="3198665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/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/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/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blipFill>
                <a:blip r:embed="rId33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6C462E6-9E74-C649-AC13-657A5815D7F8}"/>
              </a:ext>
            </a:extLst>
          </p:cNvPr>
          <p:cNvCxnSpPr>
            <a:stCxn id="132" idx="7"/>
            <a:endCxn id="137" idx="1"/>
          </p:cNvCxnSpPr>
          <p:nvPr/>
        </p:nvCxnSpPr>
        <p:spPr>
          <a:xfrm flipV="1">
            <a:off x="5468781" y="2509727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/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Right Arrow 139">
            <a:extLst>
              <a:ext uri="{FF2B5EF4-FFF2-40B4-BE49-F238E27FC236}">
                <a16:creationId xmlns:a16="http://schemas.microsoft.com/office/drawing/2014/main" id="{BEEE6DD8-0EA6-9E4F-A28D-D1FB25BC1E48}"/>
              </a:ext>
            </a:extLst>
          </p:cNvPr>
          <p:cNvSpPr/>
          <p:nvPr/>
        </p:nvSpPr>
        <p:spPr>
          <a:xfrm rot="16200000">
            <a:off x="2440385" y="410864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id="{99C0AC13-B485-5B49-BB52-DAAFE9815A8D}"/>
              </a:ext>
            </a:extLst>
          </p:cNvPr>
          <p:cNvSpPr/>
          <p:nvPr/>
        </p:nvSpPr>
        <p:spPr>
          <a:xfrm>
            <a:off x="4601112" y="363392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C380537D-1B46-0742-8FA0-5E1003E987AD}"/>
              </a:ext>
            </a:extLst>
          </p:cNvPr>
          <p:cNvSpPr/>
          <p:nvPr/>
        </p:nvSpPr>
        <p:spPr>
          <a:xfrm rot="5400000">
            <a:off x="5796407" y="283339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/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/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blipFill>
                <a:blip r:embed="rId36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6ECF3316-84AB-B347-B0DD-333CC0EF0BFC}"/>
              </a:ext>
            </a:extLst>
          </p:cNvPr>
          <p:cNvCxnSpPr>
            <a:stCxn id="144" idx="6"/>
            <a:endCxn id="145" idx="1"/>
          </p:cNvCxnSpPr>
          <p:nvPr/>
        </p:nvCxnSpPr>
        <p:spPr>
          <a:xfrm>
            <a:off x="1092655" y="4460387"/>
            <a:ext cx="346239" cy="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/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ight Arrow 147">
            <a:extLst>
              <a:ext uri="{FF2B5EF4-FFF2-40B4-BE49-F238E27FC236}">
                <a16:creationId xmlns:a16="http://schemas.microsoft.com/office/drawing/2014/main" id="{223EBBA3-E700-4F40-8270-2C0C31411B95}"/>
              </a:ext>
            </a:extLst>
          </p:cNvPr>
          <p:cNvSpPr/>
          <p:nvPr/>
        </p:nvSpPr>
        <p:spPr>
          <a:xfrm rot="10800000">
            <a:off x="1092598" y="451948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E3676E8-553C-DE42-8E1F-EEB7C817B141}"/>
              </a:ext>
            </a:extLst>
          </p:cNvPr>
          <p:cNvSpPr txBox="1"/>
          <p:nvPr/>
        </p:nvSpPr>
        <p:spPr>
          <a:xfrm>
            <a:off x="7148818" y="930413"/>
            <a:ext cx="480536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AU" b="1" dirty="0"/>
              <a:t>Table start with the values of previous episodes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/>
              <p:nvPr/>
            </p:nvSpPr>
            <p:spPr>
              <a:xfrm>
                <a:off x="5103455" y="2081568"/>
                <a:ext cx="1029144" cy="133175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455" y="2081568"/>
                <a:ext cx="1029144" cy="1331759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Right Arrow 152">
            <a:extLst>
              <a:ext uri="{FF2B5EF4-FFF2-40B4-BE49-F238E27FC236}">
                <a16:creationId xmlns:a16="http://schemas.microsoft.com/office/drawing/2014/main" id="{7A0A66D6-39D3-404F-AD1C-928BAF71D916}"/>
              </a:ext>
            </a:extLst>
          </p:cNvPr>
          <p:cNvSpPr/>
          <p:nvPr/>
        </p:nvSpPr>
        <p:spPr>
          <a:xfrm rot="16200000">
            <a:off x="3366474" y="395101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9B42199A-B252-004C-96ED-7BB018F81BB8}"/>
                  </a:ext>
                </a:extLst>
              </p:cNvPr>
              <p:cNvSpPr/>
              <p:nvPr/>
            </p:nvSpPr>
            <p:spPr>
              <a:xfrm>
                <a:off x="2869333" y="4115254"/>
                <a:ext cx="101636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9B42199A-B252-004C-96ED-7BB018F81B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333" y="4115254"/>
                <a:ext cx="1016368" cy="338554"/>
              </a:xfrm>
              <a:prstGeom prst="rect">
                <a:avLst/>
              </a:prstGeom>
              <a:blipFill>
                <a:blip r:embed="rId39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Rectangle 155">
            <a:extLst>
              <a:ext uri="{FF2B5EF4-FFF2-40B4-BE49-F238E27FC236}">
                <a16:creationId xmlns:a16="http://schemas.microsoft.com/office/drawing/2014/main" id="{9377F9A9-9796-8F4F-86E1-ABFF810D8F4E}"/>
              </a:ext>
            </a:extLst>
          </p:cNvPr>
          <p:cNvSpPr/>
          <p:nvPr/>
        </p:nvSpPr>
        <p:spPr>
          <a:xfrm>
            <a:off x="4096714" y="3052193"/>
            <a:ext cx="1031346" cy="1001429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017A21A5-C99A-E94A-92FB-3B1A05299112}"/>
              </a:ext>
            </a:extLst>
          </p:cNvPr>
          <p:cNvCxnSpPr>
            <a:cxnSpLocks/>
            <a:stCxn id="156" idx="2"/>
          </p:cNvCxnSpPr>
          <p:nvPr/>
        </p:nvCxnSpPr>
        <p:spPr>
          <a:xfrm rot="5400000" flipH="1" flipV="1">
            <a:off x="7507681" y="47219"/>
            <a:ext cx="1111108" cy="6901697"/>
          </a:xfrm>
          <a:prstGeom prst="curvedConnector4">
            <a:avLst>
              <a:gd name="adj1" fmla="val 14832"/>
              <a:gd name="adj2" fmla="val 997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22EA3D-DAF0-6944-BFE5-275E1653E09C}"/>
              </a:ext>
            </a:extLst>
          </p:cNvPr>
          <p:cNvCxnSpPr/>
          <p:nvPr/>
        </p:nvCxnSpPr>
        <p:spPr>
          <a:xfrm flipH="1">
            <a:off x="3508399" y="4520348"/>
            <a:ext cx="7544" cy="395166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2673D6D-53E3-5C48-A76D-4691158F3120}"/>
              </a:ext>
            </a:extLst>
          </p:cNvPr>
          <p:cNvCxnSpPr>
            <a:cxnSpLocks/>
            <a:stCxn id="156" idx="2"/>
          </p:cNvCxnSpPr>
          <p:nvPr/>
        </p:nvCxnSpPr>
        <p:spPr>
          <a:xfrm rot="16200000" flipH="1">
            <a:off x="7293237" y="1372771"/>
            <a:ext cx="1241056" cy="660275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7A4880F-65B9-0345-8989-1757F7FB6B6D}"/>
                  </a:ext>
                </a:extLst>
              </p:cNvPr>
              <p:cNvSpPr txBox="1"/>
              <p:nvPr/>
            </p:nvSpPr>
            <p:spPr>
              <a:xfrm>
                <a:off x="1594885" y="4925346"/>
                <a:ext cx="4805366" cy="36933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3+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=−1+9=8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7A4880F-65B9-0345-8989-1757F7FB6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885" y="4925346"/>
                <a:ext cx="4805366" cy="369332"/>
              </a:xfrm>
              <a:prstGeom prst="rect">
                <a:avLst/>
              </a:prstGeom>
              <a:blipFill>
                <a:blip r:embed="rId40"/>
                <a:stretch>
                  <a:fillRect l="-1053" t="-6452" b="-19355"/>
                </a:stretch>
              </a:blipFill>
              <a:ln w="127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FD8F9E3F-C842-274A-9CB9-895CFA407E34}"/>
              </a:ext>
            </a:extLst>
          </p:cNvPr>
          <p:cNvSpPr txBox="1"/>
          <p:nvPr/>
        </p:nvSpPr>
        <p:spPr>
          <a:xfrm>
            <a:off x="2684299" y="6117700"/>
            <a:ext cx="6985827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/>
              <a:t>WHAT DO WE DO NOW?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34085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5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854"/>
            <a:ext cx="9144000" cy="4027489"/>
          </a:xfrm>
        </p:spPr>
        <p:txBody>
          <a:bodyPr>
            <a:normAutofit/>
          </a:bodyPr>
          <a:lstStyle/>
          <a:p>
            <a:r>
              <a:rPr lang="en-US" u="sng" dirty="0"/>
              <a:t>Monte Carlo Methods</a:t>
            </a:r>
            <a:br>
              <a:rPr lang="en-US" dirty="0"/>
            </a:br>
            <a:br>
              <a:rPr lang="en-US" dirty="0"/>
            </a:br>
            <a:r>
              <a:rPr lang="en-US" sz="4800" dirty="0"/>
              <a:t>First-Visit</a:t>
            </a:r>
            <a:br>
              <a:rPr lang="en-US" sz="4800" dirty="0"/>
            </a:br>
            <a:r>
              <a:rPr lang="en-US" sz="4800" dirty="0"/>
              <a:t>vs</a:t>
            </a:r>
            <a:br>
              <a:rPr lang="en-US" sz="4800" dirty="0"/>
            </a:br>
            <a:r>
              <a:rPr lang="en-US" sz="4800" dirty="0"/>
              <a:t>Every-Visit</a:t>
            </a:r>
          </a:p>
        </p:txBody>
      </p:sp>
    </p:spTree>
    <p:extLst>
      <p:ext uri="{BB962C8B-B14F-4D97-AF65-F5344CB8AC3E}">
        <p14:creationId xmlns:p14="http://schemas.microsoft.com/office/powerpoint/2010/main" val="21577165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First Visit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/>
        </p:nvGraphicFramePr>
        <p:xfrm>
          <a:off x="7057899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7BFE56-4F0B-064F-9771-239071C9F50D}"/>
              </a:ext>
            </a:extLst>
          </p:cNvPr>
          <p:cNvSpPr txBox="1"/>
          <p:nvPr/>
        </p:nvSpPr>
        <p:spPr>
          <a:xfrm>
            <a:off x="8805053" y="1399806"/>
            <a:ext cx="15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314670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840230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215144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664827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B5A4418F-679E-0F4F-9EAB-F19FF1AF182C}"/>
              </a:ext>
            </a:extLst>
          </p:cNvPr>
          <p:cNvGraphicFramePr>
            <a:graphicFrameLocks noGrp="1"/>
          </p:cNvGraphicFramePr>
          <p:nvPr/>
        </p:nvGraphicFramePr>
        <p:xfrm>
          <a:off x="704750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/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Counter Table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blipFill>
                <a:blip r:embed="rId10"/>
                <a:stretch>
                  <a:fillRect l="-16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/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/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/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Arrow 104">
            <a:extLst>
              <a:ext uri="{FF2B5EF4-FFF2-40B4-BE49-F238E27FC236}">
                <a16:creationId xmlns:a16="http://schemas.microsoft.com/office/drawing/2014/main" id="{3A82F55B-A57C-2D49-8201-A76B2F5518FC}"/>
              </a:ext>
            </a:extLst>
          </p:cNvPr>
          <p:cNvSpPr/>
          <p:nvPr/>
        </p:nvSpPr>
        <p:spPr>
          <a:xfrm rot="16200000">
            <a:off x="730427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/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573F282-974C-8C4D-BDF2-324395491D75}"/>
              </a:ext>
            </a:extLst>
          </p:cNvPr>
          <p:cNvSpPr/>
          <p:nvPr/>
        </p:nvSpPr>
        <p:spPr>
          <a:xfrm rot="10800000">
            <a:off x="982983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/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ight Arrow 108">
            <a:extLst>
              <a:ext uri="{FF2B5EF4-FFF2-40B4-BE49-F238E27FC236}">
                <a16:creationId xmlns:a16="http://schemas.microsoft.com/office/drawing/2014/main" id="{48AFC5B8-CE5B-8440-9318-C4251549CE2C}"/>
              </a:ext>
            </a:extLst>
          </p:cNvPr>
          <p:cNvSpPr/>
          <p:nvPr/>
        </p:nvSpPr>
        <p:spPr>
          <a:xfrm>
            <a:off x="1120475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/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ight Arrow 110">
            <a:extLst>
              <a:ext uri="{FF2B5EF4-FFF2-40B4-BE49-F238E27FC236}">
                <a16:creationId xmlns:a16="http://schemas.microsoft.com/office/drawing/2014/main" id="{79B9EC0C-F543-2D41-A6E6-10C6B0BADDE7}"/>
              </a:ext>
            </a:extLst>
          </p:cNvPr>
          <p:cNvSpPr/>
          <p:nvPr/>
        </p:nvSpPr>
        <p:spPr>
          <a:xfrm rot="5400000">
            <a:off x="865443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/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>
            <a:extLst>
              <a:ext uri="{FF2B5EF4-FFF2-40B4-BE49-F238E27FC236}">
                <a16:creationId xmlns:a16="http://schemas.microsoft.com/office/drawing/2014/main" id="{93C5E541-A80F-EF42-9903-1D38701C593C}"/>
              </a:ext>
            </a:extLst>
          </p:cNvPr>
          <p:cNvSpPr/>
          <p:nvPr/>
        </p:nvSpPr>
        <p:spPr>
          <a:xfrm>
            <a:off x="680125" y="4245961"/>
            <a:ext cx="6119911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/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CA9FDDB1-35B1-6A43-AE75-03F0ED8146C4}"/>
              </a:ext>
            </a:extLst>
          </p:cNvPr>
          <p:cNvSpPr/>
          <p:nvPr/>
        </p:nvSpPr>
        <p:spPr>
          <a:xfrm>
            <a:off x="680124" y="3597002"/>
            <a:ext cx="6119912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252D8FD-7E13-E44B-B0DE-2CC742D98F04}"/>
              </a:ext>
            </a:extLst>
          </p:cNvPr>
          <p:cNvSpPr/>
          <p:nvPr/>
        </p:nvSpPr>
        <p:spPr>
          <a:xfrm>
            <a:off x="680123" y="2959086"/>
            <a:ext cx="611991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C34A271-84BE-5F46-9458-427A5A410F44}"/>
              </a:ext>
            </a:extLst>
          </p:cNvPr>
          <p:cNvSpPr/>
          <p:nvPr/>
        </p:nvSpPr>
        <p:spPr>
          <a:xfrm>
            <a:off x="680122" y="2276522"/>
            <a:ext cx="6119914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56F86A6-C9E5-7F42-A547-FD4442DDA108}"/>
              </a:ext>
            </a:extLst>
          </p:cNvPr>
          <p:cNvCxnSpPr>
            <a:cxnSpLocks/>
            <a:stCxn id="76" idx="7"/>
            <a:endCxn id="126" idx="1"/>
          </p:cNvCxnSpPr>
          <p:nvPr/>
        </p:nvCxnSpPr>
        <p:spPr>
          <a:xfrm flipV="1">
            <a:off x="2122416" y="3833809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/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/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/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blipFill>
                <a:blip r:embed="rId25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/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/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blipFill>
                <a:blip r:embed="rId27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9F7A307-7536-6D41-B314-A140A69C2D53}"/>
              </a:ext>
            </a:extLst>
          </p:cNvPr>
          <p:cNvCxnSpPr>
            <a:cxnSpLocks/>
            <a:stCxn id="125" idx="6"/>
            <a:endCxn id="128" idx="1"/>
          </p:cNvCxnSpPr>
          <p:nvPr/>
        </p:nvCxnSpPr>
        <p:spPr>
          <a:xfrm flipV="1">
            <a:off x="3359515" y="3843641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/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/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/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6C8F2B-4D43-B940-BDCC-C42FDE8F6FE5}"/>
              </a:ext>
            </a:extLst>
          </p:cNvPr>
          <p:cNvCxnSpPr>
            <a:stCxn id="127" idx="7"/>
            <a:endCxn id="133" idx="1"/>
          </p:cNvCxnSpPr>
          <p:nvPr/>
        </p:nvCxnSpPr>
        <p:spPr>
          <a:xfrm flipV="1">
            <a:off x="4438705" y="3198665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/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/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/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blipFill>
                <a:blip r:embed="rId33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6C462E6-9E74-C649-AC13-657A5815D7F8}"/>
              </a:ext>
            </a:extLst>
          </p:cNvPr>
          <p:cNvCxnSpPr>
            <a:stCxn id="132" idx="7"/>
            <a:endCxn id="137" idx="1"/>
          </p:cNvCxnSpPr>
          <p:nvPr/>
        </p:nvCxnSpPr>
        <p:spPr>
          <a:xfrm flipV="1">
            <a:off x="5468781" y="2509727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/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Right Arrow 139">
            <a:extLst>
              <a:ext uri="{FF2B5EF4-FFF2-40B4-BE49-F238E27FC236}">
                <a16:creationId xmlns:a16="http://schemas.microsoft.com/office/drawing/2014/main" id="{BEEE6DD8-0EA6-9E4F-A28D-D1FB25BC1E48}"/>
              </a:ext>
            </a:extLst>
          </p:cNvPr>
          <p:cNvSpPr/>
          <p:nvPr/>
        </p:nvSpPr>
        <p:spPr>
          <a:xfrm rot="16200000">
            <a:off x="2440385" y="410864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id="{99C0AC13-B485-5B49-BB52-DAAFE9815A8D}"/>
              </a:ext>
            </a:extLst>
          </p:cNvPr>
          <p:cNvSpPr/>
          <p:nvPr/>
        </p:nvSpPr>
        <p:spPr>
          <a:xfrm>
            <a:off x="4601112" y="363392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C380537D-1B46-0742-8FA0-5E1003E987AD}"/>
              </a:ext>
            </a:extLst>
          </p:cNvPr>
          <p:cNvSpPr/>
          <p:nvPr/>
        </p:nvSpPr>
        <p:spPr>
          <a:xfrm rot="5400000">
            <a:off x="5796407" y="283339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/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/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blipFill>
                <a:blip r:embed="rId36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6ECF3316-84AB-B347-B0DD-333CC0EF0BFC}"/>
              </a:ext>
            </a:extLst>
          </p:cNvPr>
          <p:cNvCxnSpPr>
            <a:stCxn id="144" idx="6"/>
            <a:endCxn id="145" idx="1"/>
          </p:cNvCxnSpPr>
          <p:nvPr/>
        </p:nvCxnSpPr>
        <p:spPr>
          <a:xfrm>
            <a:off x="1092655" y="4460387"/>
            <a:ext cx="346239" cy="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/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ight Arrow 147">
            <a:extLst>
              <a:ext uri="{FF2B5EF4-FFF2-40B4-BE49-F238E27FC236}">
                <a16:creationId xmlns:a16="http://schemas.microsoft.com/office/drawing/2014/main" id="{223EBBA3-E700-4F40-8270-2C0C31411B95}"/>
              </a:ext>
            </a:extLst>
          </p:cNvPr>
          <p:cNvSpPr/>
          <p:nvPr/>
        </p:nvSpPr>
        <p:spPr>
          <a:xfrm rot="10800000">
            <a:off x="1092598" y="451948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E3676E8-553C-DE42-8E1F-EEB7C817B141}"/>
              </a:ext>
            </a:extLst>
          </p:cNvPr>
          <p:cNvSpPr txBox="1"/>
          <p:nvPr/>
        </p:nvSpPr>
        <p:spPr>
          <a:xfrm>
            <a:off x="7148818" y="930413"/>
            <a:ext cx="480536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AU" b="1" dirty="0"/>
              <a:t>Table start with the values of previous episodes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/>
              <p:nvPr/>
            </p:nvSpPr>
            <p:spPr>
              <a:xfrm>
                <a:off x="5103455" y="2081568"/>
                <a:ext cx="1029144" cy="133175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455" y="2081568"/>
                <a:ext cx="1029144" cy="1331759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Right Arrow 152">
            <a:extLst>
              <a:ext uri="{FF2B5EF4-FFF2-40B4-BE49-F238E27FC236}">
                <a16:creationId xmlns:a16="http://schemas.microsoft.com/office/drawing/2014/main" id="{7A0A66D6-39D3-404F-AD1C-928BAF71D916}"/>
              </a:ext>
            </a:extLst>
          </p:cNvPr>
          <p:cNvSpPr/>
          <p:nvPr/>
        </p:nvSpPr>
        <p:spPr>
          <a:xfrm rot="16200000">
            <a:off x="3366474" y="395101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9377F9A9-9796-8F4F-86E1-ABFF810D8F4E}"/>
              </a:ext>
            </a:extLst>
          </p:cNvPr>
          <p:cNvSpPr/>
          <p:nvPr/>
        </p:nvSpPr>
        <p:spPr>
          <a:xfrm>
            <a:off x="4096714" y="3052193"/>
            <a:ext cx="1031346" cy="1001429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017A21A5-C99A-E94A-92FB-3B1A05299112}"/>
              </a:ext>
            </a:extLst>
          </p:cNvPr>
          <p:cNvCxnSpPr>
            <a:cxnSpLocks/>
            <a:stCxn id="156" idx="2"/>
          </p:cNvCxnSpPr>
          <p:nvPr/>
        </p:nvCxnSpPr>
        <p:spPr>
          <a:xfrm rot="5400000" flipH="1" flipV="1">
            <a:off x="7507681" y="47219"/>
            <a:ext cx="1111108" cy="6901697"/>
          </a:xfrm>
          <a:prstGeom prst="curvedConnector4">
            <a:avLst>
              <a:gd name="adj1" fmla="val 14832"/>
              <a:gd name="adj2" fmla="val 997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2673D6D-53E3-5C48-A76D-4691158F3120}"/>
              </a:ext>
            </a:extLst>
          </p:cNvPr>
          <p:cNvCxnSpPr>
            <a:cxnSpLocks/>
            <a:stCxn id="156" idx="2"/>
          </p:cNvCxnSpPr>
          <p:nvPr/>
        </p:nvCxnSpPr>
        <p:spPr>
          <a:xfrm rot="16200000" flipH="1">
            <a:off x="7293237" y="1372771"/>
            <a:ext cx="1241056" cy="660275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Cross 78">
            <a:extLst>
              <a:ext uri="{FF2B5EF4-FFF2-40B4-BE49-F238E27FC236}">
                <a16:creationId xmlns:a16="http://schemas.microsoft.com/office/drawing/2014/main" id="{431B516E-A32E-8D4F-88B7-2C0720F58975}"/>
              </a:ext>
            </a:extLst>
          </p:cNvPr>
          <p:cNvSpPr/>
          <p:nvPr/>
        </p:nvSpPr>
        <p:spPr>
          <a:xfrm rot="18814226">
            <a:off x="8027986" y="3702402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Cross 79">
            <a:extLst>
              <a:ext uri="{FF2B5EF4-FFF2-40B4-BE49-F238E27FC236}">
                <a16:creationId xmlns:a16="http://schemas.microsoft.com/office/drawing/2014/main" id="{FC672D2A-8569-B54B-993C-A1DD76ECF831}"/>
              </a:ext>
            </a:extLst>
          </p:cNvPr>
          <p:cNvSpPr/>
          <p:nvPr/>
        </p:nvSpPr>
        <p:spPr>
          <a:xfrm rot="18814226">
            <a:off x="5944495" y="4598630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567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856700-8B87-D54D-A167-85144AAB0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4041" y="1453485"/>
            <a:ext cx="7083918" cy="43513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641843-0B19-474B-8A41-46B547578483}"/>
              </a:ext>
            </a:extLst>
          </p:cNvPr>
          <p:cNvSpPr/>
          <p:nvPr/>
        </p:nvSpPr>
        <p:spPr>
          <a:xfrm>
            <a:off x="3530009" y="3742660"/>
            <a:ext cx="5550196" cy="86123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590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First Visit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541703"/>
              </p:ext>
            </p:extLst>
          </p:nvPr>
        </p:nvGraphicFramePr>
        <p:xfrm>
          <a:off x="7057899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+9+9=18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7BFE56-4F0B-064F-9771-239071C9F50D}"/>
              </a:ext>
            </a:extLst>
          </p:cNvPr>
          <p:cNvSpPr txBox="1"/>
          <p:nvPr/>
        </p:nvSpPr>
        <p:spPr>
          <a:xfrm>
            <a:off x="8805053" y="1399806"/>
            <a:ext cx="15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314670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840230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215144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664827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B5A4418F-679E-0F4F-9EAB-F19FF1AF1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141792"/>
              </p:ext>
            </p:extLst>
          </p:nvPr>
        </p:nvGraphicFramePr>
        <p:xfrm>
          <a:off x="704750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+1+1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/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Counter Table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blipFill>
                <a:blip r:embed="rId10"/>
                <a:stretch>
                  <a:fillRect l="-16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/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/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/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Arrow 104">
            <a:extLst>
              <a:ext uri="{FF2B5EF4-FFF2-40B4-BE49-F238E27FC236}">
                <a16:creationId xmlns:a16="http://schemas.microsoft.com/office/drawing/2014/main" id="{3A82F55B-A57C-2D49-8201-A76B2F5518FC}"/>
              </a:ext>
            </a:extLst>
          </p:cNvPr>
          <p:cNvSpPr/>
          <p:nvPr/>
        </p:nvSpPr>
        <p:spPr>
          <a:xfrm rot="16200000">
            <a:off x="730427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/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573F282-974C-8C4D-BDF2-324395491D75}"/>
              </a:ext>
            </a:extLst>
          </p:cNvPr>
          <p:cNvSpPr/>
          <p:nvPr/>
        </p:nvSpPr>
        <p:spPr>
          <a:xfrm rot="10800000">
            <a:off x="982983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/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ight Arrow 108">
            <a:extLst>
              <a:ext uri="{FF2B5EF4-FFF2-40B4-BE49-F238E27FC236}">
                <a16:creationId xmlns:a16="http://schemas.microsoft.com/office/drawing/2014/main" id="{48AFC5B8-CE5B-8440-9318-C4251549CE2C}"/>
              </a:ext>
            </a:extLst>
          </p:cNvPr>
          <p:cNvSpPr/>
          <p:nvPr/>
        </p:nvSpPr>
        <p:spPr>
          <a:xfrm>
            <a:off x="1120475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/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ight Arrow 110">
            <a:extLst>
              <a:ext uri="{FF2B5EF4-FFF2-40B4-BE49-F238E27FC236}">
                <a16:creationId xmlns:a16="http://schemas.microsoft.com/office/drawing/2014/main" id="{79B9EC0C-F543-2D41-A6E6-10C6B0BADDE7}"/>
              </a:ext>
            </a:extLst>
          </p:cNvPr>
          <p:cNvSpPr/>
          <p:nvPr/>
        </p:nvSpPr>
        <p:spPr>
          <a:xfrm rot="5400000">
            <a:off x="865443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/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>
            <a:extLst>
              <a:ext uri="{FF2B5EF4-FFF2-40B4-BE49-F238E27FC236}">
                <a16:creationId xmlns:a16="http://schemas.microsoft.com/office/drawing/2014/main" id="{93C5E541-A80F-EF42-9903-1D38701C593C}"/>
              </a:ext>
            </a:extLst>
          </p:cNvPr>
          <p:cNvSpPr/>
          <p:nvPr/>
        </p:nvSpPr>
        <p:spPr>
          <a:xfrm>
            <a:off x="680125" y="4245961"/>
            <a:ext cx="6119911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/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CA9FDDB1-35B1-6A43-AE75-03F0ED8146C4}"/>
              </a:ext>
            </a:extLst>
          </p:cNvPr>
          <p:cNvSpPr/>
          <p:nvPr/>
        </p:nvSpPr>
        <p:spPr>
          <a:xfrm>
            <a:off x="680124" y="3597002"/>
            <a:ext cx="6119912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252D8FD-7E13-E44B-B0DE-2CC742D98F04}"/>
              </a:ext>
            </a:extLst>
          </p:cNvPr>
          <p:cNvSpPr/>
          <p:nvPr/>
        </p:nvSpPr>
        <p:spPr>
          <a:xfrm>
            <a:off x="680123" y="2959086"/>
            <a:ext cx="611991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C34A271-84BE-5F46-9458-427A5A410F44}"/>
              </a:ext>
            </a:extLst>
          </p:cNvPr>
          <p:cNvSpPr/>
          <p:nvPr/>
        </p:nvSpPr>
        <p:spPr>
          <a:xfrm>
            <a:off x="680122" y="2276522"/>
            <a:ext cx="6119914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56F86A6-C9E5-7F42-A547-FD4442DDA108}"/>
              </a:ext>
            </a:extLst>
          </p:cNvPr>
          <p:cNvCxnSpPr>
            <a:cxnSpLocks/>
            <a:stCxn id="76" idx="7"/>
            <a:endCxn id="126" idx="1"/>
          </p:cNvCxnSpPr>
          <p:nvPr/>
        </p:nvCxnSpPr>
        <p:spPr>
          <a:xfrm flipV="1">
            <a:off x="2122416" y="3833809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/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/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/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blipFill>
                <a:blip r:embed="rId25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/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/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blipFill>
                <a:blip r:embed="rId27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9F7A307-7536-6D41-B314-A140A69C2D53}"/>
              </a:ext>
            </a:extLst>
          </p:cNvPr>
          <p:cNvCxnSpPr>
            <a:cxnSpLocks/>
            <a:stCxn id="125" idx="6"/>
            <a:endCxn id="128" idx="1"/>
          </p:cNvCxnSpPr>
          <p:nvPr/>
        </p:nvCxnSpPr>
        <p:spPr>
          <a:xfrm flipV="1">
            <a:off x="3359515" y="3843641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/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/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/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6C8F2B-4D43-B940-BDCC-C42FDE8F6FE5}"/>
              </a:ext>
            </a:extLst>
          </p:cNvPr>
          <p:cNvCxnSpPr>
            <a:stCxn id="127" idx="7"/>
            <a:endCxn id="133" idx="1"/>
          </p:cNvCxnSpPr>
          <p:nvPr/>
        </p:nvCxnSpPr>
        <p:spPr>
          <a:xfrm flipV="1">
            <a:off x="4438705" y="3198665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/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/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/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blipFill>
                <a:blip r:embed="rId33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6C462E6-9E74-C649-AC13-657A5815D7F8}"/>
              </a:ext>
            </a:extLst>
          </p:cNvPr>
          <p:cNvCxnSpPr>
            <a:stCxn id="132" idx="7"/>
            <a:endCxn id="137" idx="1"/>
          </p:cNvCxnSpPr>
          <p:nvPr/>
        </p:nvCxnSpPr>
        <p:spPr>
          <a:xfrm flipV="1">
            <a:off x="5468781" y="2509727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/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Right Arrow 139">
            <a:extLst>
              <a:ext uri="{FF2B5EF4-FFF2-40B4-BE49-F238E27FC236}">
                <a16:creationId xmlns:a16="http://schemas.microsoft.com/office/drawing/2014/main" id="{BEEE6DD8-0EA6-9E4F-A28D-D1FB25BC1E48}"/>
              </a:ext>
            </a:extLst>
          </p:cNvPr>
          <p:cNvSpPr/>
          <p:nvPr/>
        </p:nvSpPr>
        <p:spPr>
          <a:xfrm rot="16200000">
            <a:off x="2440385" y="410864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id="{99C0AC13-B485-5B49-BB52-DAAFE9815A8D}"/>
              </a:ext>
            </a:extLst>
          </p:cNvPr>
          <p:cNvSpPr/>
          <p:nvPr/>
        </p:nvSpPr>
        <p:spPr>
          <a:xfrm>
            <a:off x="4601112" y="363392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C380537D-1B46-0742-8FA0-5E1003E987AD}"/>
              </a:ext>
            </a:extLst>
          </p:cNvPr>
          <p:cNvSpPr/>
          <p:nvPr/>
        </p:nvSpPr>
        <p:spPr>
          <a:xfrm rot="5400000">
            <a:off x="5796407" y="283339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/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/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blipFill>
                <a:blip r:embed="rId36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6ECF3316-84AB-B347-B0DD-333CC0EF0BFC}"/>
              </a:ext>
            </a:extLst>
          </p:cNvPr>
          <p:cNvCxnSpPr>
            <a:stCxn id="144" idx="6"/>
            <a:endCxn id="145" idx="1"/>
          </p:cNvCxnSpPr>
          <p:nvPr/>
        </p:nvCxnSpPr>
        <p:spPr>
          <a:xfrm>
            <a:off x="1092655" y="4460387"/>
            <a:ext cx="346239" cy="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/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ight Arrow 147">
            <a:extLst>
              <a:ext uri="{FF2B5EF4-FFF2-40B4-BE49-F238E27FC236}">
                <a16:creationId xmlns:a16="http://schemas.microsoft.com/office/drawing/2014/main" id="{223EBBA3-E700-4F40-8270-2C0C31411B95}"/>
              </a:ext>
            </a:extLst>
          </p:cNvPr>
          <p:cNvSpPr/>
          <p:nvPr/>
        </p:nvSpPr>
        <p:spPr>
          <a:xfrm rot="10800000">
            <a:off x="1092598" y="451948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E3676E8-553C-DE42-8E1F-EEB7C817B141}"/>
              </a:ext>
            </a:extLst>
          </p:cNvPr>
          <p:cNvSpPr txBox="1"/>
          <p:nvPr/>
        </p:nvSpPr>
        <p:spPr>
          <a:xfrm>
            <a:off x="7148818" y="930413"/>
            <a:ext cx="480536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AU" b="1" dirty="0"/>
              <a:t>Table start with the values of previous episodes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/>
              <p:nvPr/>
            </p:nvSpPr>
            <p:spPr>
              <a:xfrm>
                <a:off x="5103455" y="2081568"/>
                <a:ext cx="1029144" cy="133175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455" y="2081568"/>
                <a:ext cx="1029144" cy="1331759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Right Arrow 152">
            <a:extLst>
              <a:ext uri="{FF2B5EF4-FFF2-40B4-BE49-F238E27FC236}">
                <a16:creationId xmlns:a16="http://schemas.microsoft.com/office/drawing/2014/main" id="{7A0A66D6-39D3-404F-AD1C-928BAF71D916}"/>
              </a:ext>
            </a:extLst>
          </p:cNvPr>
          <p:cNvSpPr/>
          <p:nvPr/>
        </p:nvSpPr>
        <p:spPr>
          <a:xfrm rot="16200000">
            <a:off x="3366474" y="395101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9377F9A9-9796-8F4F-86E1-ABFF810D8F4E}"/>
              </a:ext>
            </a:extLst>
          </p:cNvPr>
          <p:cNvSpPr/>
          <p:nvPr/>
        </p:nvSpPr>
        <p:spPr>
          <a:xfrm>
            <a:off x="4096714" y="3052193"/>
            <a:ext cx="1031346" cy="1001429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017A21A5-C99A-E94A-92FB-3B1A05299112}"/>
              </a:ext>
            </a:extLst>
          </p:cNvPr>
          <p:cNvCxnSpPr>
            <a:cxnSpLocks/>
            <a:stCxn id="156" idx="2"/>
          </p:cNvCxnSpPr>
          <p:nvPr/>
        </p:nvCxnSpPr>
        <p:spPr>
          <a:xfrm rot="5400000" flipH="1" flipV="1">
            <a:off x="7507681" y="47219"/>
            <a:ext cx="1111108" cy="6901697"/>
          </a:xfrm>
          <a:prstGeom prst="curvedConnector4">
            <a:avLst>
              <a:gd name="adj1" fmla="val 14832"/>
              <a:gd name="adj2" fmla="val 997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2673D6D-53E3-5C48-A76D-4691158F3120}"/>
              </a:ext>
            </a:extLst>
          </p:cNvPr>
          <p:cNvCxnSpPr>
            <a:cxnSpLocks/>
            <a:stCxn id="156" idx="2"/>
          </p:cNvCxnSpPr>
          <p:nvPr/>
        </p:nvCxnSpPr>
        <p:spPr>
          <a:xfrm rot="16200000" flipH="1">
            <a:off x="7293237" y="1372771"/>
            <a:ext cx="1241056" cy="660275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698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4AA54-99FD-5E49-96B9-6776E479E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olded Corner 3">
                <a:extLst>
                  <a:ext uri="{FF2B5EF4-FFF2-40B4-BE49-F238E27FC236}">
                    <a16:creationId xmlns:a16="http://schemas.microsoft.com/office/drawing/2014/main" id="{E80C66E7-D8D9-154F-ADB4-FD40AE6F89D1}"/>
                  </a:ext>
                </a:extLst>
              </p:cNvPr>
              <p:cNvSpPr/>
              <p:nvPr/>
            </p:nvSpPr>
            <p:spPr>
              <a:xfrm>
                <a:off x="2296633" y="2286000"/>
                <a:ext cx="8133907" cy="3125972"/>
              </a:xfrm>
              <a:prstGeom prst="foldedCorner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In Reinforcement Learning, one of the fundamental concepts are the value functions. 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 </a:t>
                </a:r>
                <a:r>
                  <a:rPr lang="en-US" b="1" dirty="0">
                    <a:solidFill>
                      <a:schemeClr val="tx1"/>
                    </a:solidFill>
                  </a:rPr>
                  <a:t>action-value functions</a:t>
                </a:r>
                <a:r>
                  <a:rPr lang="en-US" dirty="0">
                    <a:solidFill>
                      <a:schemeClr val="tx1"/>
                    </a:solidFill>
                  </a:rPr>
                  <a:t>,</a:t>
                </a:r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s-E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are the ones used for the control problem.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E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expected return of taking a particular action in a particular state, and then follow the current policy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That’s why the value table commonly receives the name of </a:t>
                </a:r>
                <a:r>
                  <a:rPr lang="en-US" b="1" dirty="0">
                    <a:solidFill>
                      <a:schemeClr val="tx1"/>
                    </a:solidFill>
                  </a:rPr>
                  <a:t>Q-Table</a:t>
                </a:r>
              </a:p>
            </p:txBody>
          </p:sp>
        </mc:Choice>
        <mc:Fallback xmlns="">
          <p:sp>
            <p:nvSpPr>
              <p:cNvPr id="4" name="Folded Corner 3">
                <a:extLst>
                  <a:ext uri="{FF2B5EF4-FFF2-40B4-BE49-F238E27FC236}">
                    <a16:creationId xmlns:a16="http://schemas.microsoft.com/office/drawing/2014/main" id="{E80C66E7-D8D9-154F-ADB4-FD40AE6F8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633" y="2286000"/>
                <a:ext cx="8133907" cy="3125972"/>
              </a:xfrm>
              <a:prstGeom prst="foldedCorner">
                <a:avLst/>
              </a:prstGeom>
              <a:blipFill>
                <a:blip r:embed="rId2"/>
                <a:stretch>
                  <a:fillRect l="-622" r="-311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4351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Environment Example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94D190BC-ACD5-FC4A-9E0B-FFD0B78DAB6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05205487"/>
                  </p:ext>
                </p:extLst>
              </p:nvPr>
            </p:nvGraphicFramePr>
            <p:xfrm>
              <a:off x="920261" y="1860793"/>
              <a:ext cx="2743200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2366223979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2650091672"/>
                        </a:ext>
                      </a:extLst>
                    </a:gridCol>
                  </a:tblGrid>
                  <a:tr h="1371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3352619"/>
                      </a:ext>
                    </a:extLst>
                  </a:tr>
                  <a:tr h="13716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45450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94D190BC-ACD5-FC4A-9E0B-FFD0B78DAB6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05205487"/>
                  </p:ext>
                </p:extLst>
              </p:nvPr>
            </p:nvGraphicFramePr>
            <p:xfrm>
              <a:off x="920261" y="1860793"/>
              <a:ext cx="2743200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2366223979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2650091672"/>
                        </a:ext>
                      </a:extLst>
                    </a:gridCol>
                  </a:tblGrid>
                  <a:tr h="1371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17" t="-917" r="-9908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852" t="-917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3352619"/>
                      </a:ext>
                    </a:extLst>
                  </a:tr>
                  <a:tr h="1371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917" t="-101852" r="-99083" b="-9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01852" t="-101852" b="-9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454506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498D031-7FD0-8D49-8F73-B0B89A1A2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618" y="4840020"/>
            <a:ext cx="866486" cy="107539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4CBCE845-D06A-6843-9419-DB6670DF85C6}"/>
              </a:ext>
            </a:extLst>
          </p:cNvPr>
          <p:cNvSpPr/>
          <p:nvPr/>
        </p:nvSpPr>
        <p:spPr>
          <a:xfrm rot="16200000">
            <a:off x="4271099" y="250580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141A7B6-6F55-3846-9E1F-D1DB7E39672C}"/>
              </a:ext>
            </a:extLst>
          </p:cNvPr>
          <p:cNvSpPr/>
          <p:nvPr/>
        </p:nvSpPr>
        <p:spPr>
          <a:xfrm rot="5400000">
            <a:off x="4271099" y="301258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156FE79-A53B-CF43-AA35-55C2931DC1A1}"/>
              </a:ext>
            </a:extLst>
          </p:cNvPr>
          <p:cNvSpPr/>
          <p:nvPr/>
        </p:nvSpPr>
        <p:spPr>
          <a:xfrm rot="10800000">
            <a:off x="4288683" y="350981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6C96487-4446-A441-9241-5A7C9A4DC2C7}"/>
              </a:ext>
            </a:extLst>
          </p:cNvPr>
          <p:cNvSpPr/>
          <p:nvPr/>
        </p:nvSpPr>
        <p:spPr>
          <a:xfrm>
            <a:off x="4297476" y="400704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0D28492-F933-8F42-A3B6-1260F71CCC51}"/>
                  </a:ext>
                </a:extLst>
              </p:cNvPr>
              <p:cNvSpPr/>
              <p:nvPr/>
            </p:nvSpPr>
            <p:spPr>
              <a:xfrm>
                <a:off x="4587621" y="2450783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0D28492-F933-8F42-A3B6-1260F71CCC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7621" y="2450783"/>
                <a:ext cx="46621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55E2C7B-1206-8A4A-9AD0-3561E41128B5}"/>
                  </a:ext>
                </a:extLst>
              </p:cNvPr>
              <p:cNvSpPr/>
              <p:nvPr/>
            </p:nvSpPr>
            <p:spPr>
              <a:xfrm>
                <a:off x="4565776" y="292236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55E2C7B-1206-8A4A-9AD0-3561E4112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776" y="2922364"/>
                <a:ext cx="47314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EB6F783-260B-5E41-AC08-0B6E4EE7D800}"/>
                  </a:ext>
                </a:extLst>
              </p:cNvPr>
              <p:cNvSpPr/>
              <p:nvPr/>
            </p:nvSpPr>
            <p:spPr>
              <a:xfrm>
                <a:off x="4586018" y="3400757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EB6F783-260B-5E41-AC08-0B6E4EE7D8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018" y="3400757"/>
                <a:ext cx="4731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605F2B1-E176-5C49-9394-D6DBAE25F6B3}"/>
                  </a:ext>
                </a:extLst>
              </p:cNvPr>
              <p:cNvSpPr/>
              <p:nvPr/>
            </p:nvSpPr>
            <p:spPr>
              <a:xfrm>
                <a:off x="4573766" y="391365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605F2B1-E176-5C49-9394-D6DBAE25F6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3766" y="3913651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FD3AF17-4076-5B4D-B374-CD964A609FEF}"/>
              </a:ext>
            </a:extLst>
          </p:cNvPr>
          <p:cNvSpPr txBox="1"/>
          <p:nvPr/>
        </p:nvSpPr>
        <p:spPr>
          <a:xfrm>
            <a:off x="1960685" y="1503485"/>
            <a:ext cx="767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States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6AB464-D4BE-794F-9ABC-52C6B1235791}"/>
              </a:ext>
            </a:extLst>
          </p:cNvPr>
          <p:cNvSpPr txBox="1"/>
          <p:nvPr/>
        </p:nvSpPr>
        <p:spPr>
          <a:xfrm>
            <a:off x="4009292" y="1934308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Actions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8DAFAB-6299-6E40-9E5F-69444E54709C}"/>
              </a:ext>
            </a:extLst>
          </p:cNvPr>
          <p:cNvSpPr txBox="1"/>
          <p:nvPr/>
        </p:nvSpPr>
        <p:spPr>
          <a:xfrm>
            <a:off x="1858618" y="5966773"/>
            <a:ext cx="747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BAD6C1C-2E70-674B-B458-D6297A5C7EB2}"/>
                  </a:ext>
                </a:extLst>
              </p:cNvPr>
              <p:cNvSpPr/>
              <p:nvPr/>
            </p:nvSpPr>
            <p:spPr>
              <a:xfrm>
                <a:off x="5838092" y="3382508"/>
                <a:ext cx="5284177" cy="92333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dirty="0"/>
                  <a:t>We call the states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because in the formulas they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represent the state at each time step. </a:t>
                </a:r>
              </a:p>
              <a:p>
                <a:pPr lvl="0">
                  <a:defRPr/>
                </a:pPr>
                <a:r>
                  <a:rPr lang="en-US" dirty="0"/>
                  <a:t>Thus, </a:t>
                </a:r>
                <a:r>
                  <a:rPr lang="en-US" b="1" dirty="0"/>
                  <a:t>there are 4 possible states </a:t>
                </a:r>
                <a:r>
                  <a:rPr lang="en-US" dirty="0"/>
                  <a:t>in this environment</a:t>
                </a: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BAD6C1C-2E70-674B-B458-D6297A5C7E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092" y="3382508"/>
                <a:ext cx="5284177" cy="923330"/>
              </a:xfrm>
              <a:prstGeom prst="rect">
                <a:avLst/>
              </a:prstGeom>
              <a:blipFill>
                <a:blip r:embed="rId9"/>
                <a:stretch>
                  <a:fillRect l="-957" t="-1333" b="-8000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C9FF83-9AC0-5C40-9DCB-9FD4A003DA99}"/>
                  </a:ext>
                </a:extLst>
              </p:cNvPr>
              <p:cNvSpPr txBox="1"/>
              <p:nvPr/>
            </p:nvSpPr>
            <p:spPr>
              <a:xfrm>
                <a:off x="5838092" y="1934308"/>
                <a:ext cx="236731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Rewards</a:t>
                </a:r>
              </a:p>
              <a:p>
                <a:endParaRPr lang="en-US" dirty="0"/>
              </a:p>
              <a:p>
                <a:pPr marL="285750" indent="-285750">
                  <a:buFont typeface="Wingdings" pitchFamily="2" charset="2"/>
                  <a:buChar char="v"/>
                </a:pP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+10</m:t>
                    </m:r>
                  </m:oMath>
                </a14:m>
                <a:r>
                  <a:rPr lang="en-US" dirty="0"/>
                  <a:t> for reaching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s-ES" dirty="0"/>
              </a:p>
              <a:p>
                <a:pPr marL="285750" indent="-285750">
                  <a:buFont typeface="Wingdings" pitchFamily="2" charset="2"/>
                  <a:buChar char="v"/>
                </a:pP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otherwise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C9FF83-9AC0-5C40-9DCB-9FD4A003D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092" y="1934308"/>
                <a:ext cx="2367315" cy="1200329"/>
              </a:xfrm>
              <a:prstGeom prst="rect">
                <a:avLst/>
              </a:prstGeom>
              <a:blipFill>
                <a:blip r:embed="rId10"/>
                <a:stretch>
                  <a:fillRect l="-2139" t="-1042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6046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4AA54-99FD-5E49-96B9-6776E479E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2</a:t>
            </a:r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E80C66E7-D8D9-154F-ADB4-FD40AE6F89D1}"/>
              </a:ext>
            </a:extLst>
          </p:cNvPr>
          <p:cNvSpPr/>
          <p:nvPr/>
        </p:nvSpPr>
        <p:spPr>
          <a:xfrm>
            <a:off x="424290" y="2296887"/>
            <a:ext cx="6226881" cy="2634342"/>
          </a:xfrm>
          <a:prstGeom prst="foldedCorne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AU" dirty="0">
                <a:solidFill>
                  <a:schemeClr val="tx1"/>
                </a:solidFill>
              </a:rPr>
              <a:t>After running all the episodes, we end up with a final picture for our Q-Table. We have been all the time </a:t>
            </a:r>
            <a:r>
              <a:rPr lang="en-AU" b="1" dirty="0">
                <a:solidFill>
                  <a:schemeClr val="tx1"/>
                </a:solidFill>
              </a:rPr>
              <a:t>following a given policy</a:t>
            </a:r>
            <a:r>
              <a:rPr lang="en-AU" dirty="0">
                <a:solidFill>
                  <a:schemeClr val="tx1"/>
                </a:solidFill>
              </a:rPr>
              <a:t>, </a:t>
            </a:r>
            <a:r>
              <a:rPr lang="en-AU" b="1" dirty="0">
                <a:solidFill>
                  <a:schemeClr val="tx1"/>
                </a:solidFill>
              </a:rPr>
              <a:t>(which was acting randomly)</a:t>
            </a:r>
            <a:r>
              <a:rPr lang="en-AU" dirty="0">
                <a:solidFill>
                  <a:schemeClr val="tx1"/>
                </a:solidFill>
              </a:rPr>
              <a:t>, that tells the agent what to do at each particular state.</a:t>
            </a:r>
          </a:p>
          <a:p>
            <a:endParaRPr lang="en-AU" b="1" dirty="0">
              <a:solidFill>
                <a:schemeClr val="tx1"/>
              </a:solidFill>
            </a:endParaRPr>
          </a:p>
          <a:p>
            <a:r>
              <a:rPr lang="en-AU" dirty="0">
                <a:solidFill>
                  <a:schemeClr val="tx1"/>
                </a:solidFill>
              </a:rPr>
              <a:t>So the only information we have from this process is to know </a:t>
            </a:r>
            <a:r>
              <a:rPr lang="en-AU" b="1" dirty="0">
                <a:solidFill>
                  <a:schemeClr val="tx1"/>
                </a:solidFill>
              </a:rPr>
              <a:t>how good is the policy we are following</a:t>
            </a:r>
            <a:r>
              <a:rPr lang="en-AU" dirty="0">
                <a:solidFill>
                  <a:schemeClr val="tx1"/>
                </a:solidFill>
              </a:rPr>
              <a:t>, how good is to act random at every state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90EF330-3CD5-A642-B8E6-E2B622A09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178001"/>
              </p:ext>
            </p:extLst>
          </p:nvPr>
        </p:nvGraphicFramePr>
        <p:xfrm>
          <a:off x="6961696" y="229688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 + 7.8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2B5A41-6F1B-044F-8F96-FFD582E2A2F2}"/>
                  </a:ext>
                </a:extLst>
              </p:cNvPr>
              <p:cNvSpPr txBox="1"/>
              <p:nvPr/>
            </p:nvSpPr>
            <p:spPr>
              <a:xfrm>
                <a:off x="9048113" y="1809121"/>
                <a:ext cx="934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2B5A41-6F1B-044F-8F96-FFD582E2A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113" y="1809121"/>
                <a:ext cx="934102" cy="369332"/>
              </a:xfrm>
              <a:prstGeom prst="rect">
                <a:avLst/>
              </a:prstGeom>
              <a:blipFill>
                <a:blip r:embed="rId2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0524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855"/>
            <a:ext cx="9144000" cy="3549024"/>
          </a:xfrm>
        </p:spPr>
        <p:txBody>
          <a:bodyPr>
            <a:normAutofit/>
          </a:bodyPr>
          <a:lstStyle/>
          <a:p>
            <a:r>
              <a:rPr lang="en-US" u="sng" dirty="0"/>
              <a:t>Monte Carlo Methods</a:t>
            </a:r>
            <a:br>
              <a:rPr lang="en-US" dirty="0"/>
            </a:br>
            <a:br>
              <a:rPr lang="en-US" dirty="0"/>
            </a:br>
            <a:r>
              <a:rPr lang="en-US" sz="4800" dirty="0"/>
              <a:t>Monte Carlo Control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77761F-7A20-FA48-90C2-4B06BA2303A9}"/>
              </a:ext>
            </a:extLst>
          </p:cNvPr>
          <p:cNvSpPr txBox="1"/>
          <p:nvPr/>
        </p:nvSpPr>
        <p:spPr>
          <a:xfrm>
            <a:off x="4532462" y="4816549"/>
            <a:ext cx="255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Which is the best policy?</a:t>
            </a:r>
          </a:p>
        </p:txBody>
      </p:sp>
    </p:spTree>
    <p:extLst>
      <p:ext uri="{BB962C8B-B14F-4D97-AF65-F5344CB8AC3E}">
        <p14:creationId xmlns:p14="http://schemas.microsoft.com/office/powerpoint/2010/main" val="7956358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4AA54-99FD-5E49-96B9-6776E479E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NOTE 3</a:t>
            </a:r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E80C66E7-D8D9-154F-ADB4-FD40AE6F89D1}"/>
              </a:ext>
            </a:extLst>
          </p:cNvPr>
          <p:cNvSpPr/>
          <p:nvPr/>
        </p:nvSpPr>
        <p:spPr>
          <a:xfrm>
            <a:off x="5661127" y="2181940"/>
            <a:ext cx="6226881" cy="2209800"/>
          </a:xfrm>
          <a:prstGeom prst="foldedCorner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AU" dirty="0">
                <a:solidFill>
                  <a:schemeClr val="tx1"/>
                </a:solidFill>
              </a:rPr>
              <a:t>The resulting Q-Table could be used to find a better policy that the one we have been following. </a:t>
            </a:r>
            <a:r>
              <a:rPr lang="en-AU" b="1" dirty="0">
                <a:solidFill>
                  <a:schemeClr val="tx1"/>
                </a:solidFill>
              </a:rPr>
              <a:t>By taking the maximum of each row, we know which action is the best one to make at each possible state</a:t>
            </a:r>
            <a:r>
              <a:rPr lang="en-AU" dirty="0">
                <a:solidFill>
                  <a:schemeClr val="tx1"/>
                </a:solidFill>
              </a:rPr>
              <a:t>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90EF330-3CD5-A642-B8E6-E2B622A09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609739"/>
              </p:ext>
            </p:extLst>
          </p:nvPr>
        </p:nvGraphicFramePr>
        <p:xfrm>
          <a:off x="358250" y="2178453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2B5A41-6F1B-044F-8F96-FFD582E2A2F2}"/>
                  </a:ext>
                </a:extLst>
              </p:cNvPr>
              <p:cNvSpPr txBox="1"/>
              <p:nvPr/>
            </p:nvSpPr>
            <p:spPr>
              <a:xfrm>
                <a:off x="2444667" y="1690688"/>
                <a:ext cx="934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2B5A41-6F1B-044F-8F96-FFD582E2A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667" y="1690688"/>
                <a:ext cx="934102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onut 6">
            <a:extLst>
              <a:ext uri="{FF2B5EF4-FFF2-40B4-BE49-F238E27FC236}">
                <a16:creationId xmlns:a16="http://schemas.microsoft.com/office/drawing/2014/main" id="{9CAC1C76-0708-DC48-B3C2-8D8FF4C0A5E0}"/>
              </a:ext>
            </a:extLst>
          </p:cNvPr>
          <p:cNvSpPr/>
          <p:nvPr/>
        </p:nvSpPr>
        <p:spPr>
          <a:xfrm>
            <a:off x="380022" y="2167567"/>
            <a:ext cx="1230085" cy="391885"/>
          </a:xfrm>
          <a:prstGeom prst="donut">
            <a:avLst>
              <a:gd name="adj" fmla="val 11085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nut 7">
            <a:extLst>
              <a:ext uri="{FF2B5EF4-FFF2-40B4-BE49-F238E27FC236}">
                <a16:creationId xmlns:a16="http://schemas.microsoft.com/office/drawing/2014/main" id="{ABD39F62-13C9-A745-A055-540AE9D9498C}"/>
              </a:ext>
            </a:extLst>
          </p:cNvPr>
          <p:cNvSpPr/>
          <p:nvPr/>
        </p:nvSpPr>
        <p:spPr>
          <a:xfrm>
            <a:off x="4135311" y="2538770"/>
            <a:ext cx="1230085" cy="391885"/>
          </a:xfrm>
          <a:prstGeom prst="donut">
            <a:avLst>
              <a:gd name="adj" fmla="val 11085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Donut 8">
            <a:extLst>
              <a:ext uri="{FF2B5EF4-FFF2-40B4-BE49-F238E27FC236}">
                <a16:creationId xmlns:a16="http://schemas.microsoft.com/office/drawing/2014/main" id="{3983CB48-E5F7-F741-A132-3A3E54588FB3}"/>
              </a:ext>
            </a:extLst>
          </p:cNvPr>
          <p:cNvSpPr/>
          <p:nvPr/>
        </p:nvSpPr>
        <p:spPr>
          <a:xfrm>
            <a:off x="358250" y="2899088"/>
            <a:ext cx="1230085" cy="391885"/>
          </a:xfrm>
          <a:prstGeom prst="donut">
            <a:avLst>
              <a:gd name="adj" fmla="val 11085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0F18969-3289-D341-98C1-61A2491CA9F5}"/>
              </a:ext>
            </a:extLst>
          </p:cNvPr>
          <p:cNvSpPr/>
          <p:nvPr/>
        </p:nvSpPr>
        <p:spPr>
          <a:xfrm>
            <a:off x="1192477" y="3449352"/>
            <a:ext cx="370114" cy="673605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B3A39730-6F4F-4C43-8204-CB12DE366F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038990"/>
                  </p:ext>
                </p:extLst>
              </p:nvPr>
            </p:nvGraphicFramePr>
            <p:xfrm>
              <a:off x="744692" y="45765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B3A39730-6F4F-4C43-8204-CB12DE366F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038990"/>
                  </p:ext>
                </p:extLst>
              </p:nvPr>
            </p:nvGraphicFramePr>
            <p:xfrm>
              <a:off x="744692" y="45765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7C56A68F-A5BD-744F-99A6-CC1CEBC25F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1692821"/>
                  </p:ext>
                </p:extLst>
              </p:nvPr>
            </p:nvGraphicFramePr>
            <p:xfrm>
              <a:off x="766464" y="518653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7C56A68F-A5BD-744F-99A6-CC1CEBC25F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1692821"/>
                  </p:ext>
                </p:extLst>
              </p:nvPr>
            </p:nvGraphicFramePr>
            <p:xfrm>
              <a:off x="766464" y="518653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6A178484-E7BC-8C48-AB0A-9A4697CD64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3679739"/>
                  </p:ext>
                </p:extLst>
              </p:nvPr>
            </p:nvGraphicFramePr>
            <p:xfrm>
              <a:off x="766464" y="5796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6A178484-E7BC-8C48-AB0A-9A4697CD64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3679739"/>
                  </p:ext>
                </p:extLst>
              </p:nvPr>
            </p:nvGraphicFramePr>
            <p:xfrm>
              <a:off x="766464" y="5796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Right Arrow 26">
            <a:extLst>
              <a:ext uri="{FF2B5EF4-FFF2-40B4-BE49-F238E27FC236}">
                <a16:creationId xmlns:a16="http://schemas.microsoft.com/office/drawing/2014/main" id="{B220D065-FFE2-DE49-946C-9A1A157EA9A4}"/>
              </a:ext>
            </a:extLst>
          </p:cNvPr>
          <p:cNvSpPr/>
          <p:nvPr/>
        </p:nvSpPr>
        <p:spPr>
          <a:xfrm rot="16200000">
            <a:off x="1374639" y="471945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CE35485-8ECA-C541-A746-35120E2F3CF6}"/>
                  </a:ext>
                </a:extLst>
              </p:cNvPr>
              <p:cNvSpPr/>
              <p:nvPr/>
            </p:nvSpPr>
            <p:spPr>
              <a:xfrm>
                <a:off x="1691161" y="4664429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CE35485-8ECA-C541-A746-35120E2F3C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161" y="4664429"/>
                <a:ext cx="4662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ight Arrow 30">
            <a:extLst>
              <a:ext uri="{FF2B5EF4-FFF2-40B4-BE49-F238E27FC236}">
                <a16:creationId xmlns:a16="http://schemas.microsoft.com/office/drawing/2014/main" id="{C828261A-4AA6-9D4C-A350-D171E8A9F587}"/>
              </a:ext>
            </a:extLst>
          </p:cNvPr>
          <p:cNvSpPr/>
          <p:nvPr/>
        </p:nvSpPr>
        <p:spPr>
          <a:xfrm>
            <a:off x="1418776" y="531626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0AA415A-21E6-6A42-A810-48460E2F4BA1}"/>
                  </a:ext>
                </a:extLst>
              </p:cNvPr>
              <p:cNvSpPr/>
              <p:nvPr/>
            </p:nvSpPr>
            <p:spPr>
              <a:xfrm>
                <a:off x="1695066" y="5222865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0AA415A-21E6-6A42-A810-48460E2F4B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066" y="5222865"/>
                <a:ext cx="4731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ight Arrow 34">
            <a:extLst>
              <a:ext uri="{FF2B5EF4-FFF2-40B4-BE49-F238E27FC236}">
                <a16:creationId xmlns:a16="http://schemas.microsoft.com/office/drawing/2014/main" id="{BED48B3A-DF05-0749-ABA6-08F9BB146ACA}"/>
              </a:ext>
            </a:extLst>
          </p:cNvPr>
          <p:cNvSpPr/>
          <p:nvPr/>
        </p:nvSpPr>
        <p:spPr>
          <a:xfrm rot="16200000">
            <a:off x="1374639" y="592047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B3A7C1B-7656-2B49-AA66-7077DBECFF09}"/>
                  </a:ext>
                </a:extLst>
              </p:cNvPr>
              <p:cNvSpPr/>
              <p:nvPr/>
            </p:nvSpPr>
            <p:spPr>
              <a:xfrm>
                <a:off x="1691161" y="5865453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B3A7C1B-7656-2B49-AA66-7077DBECFF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161" y="5865453"/>
                <a:ext cx="4662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8ACD9AD-B4CD-F644-A64C-26C76D11F1B2}"/>
                  </a:ext>
                </a:extLst>
              </p:cNvPr>
              <p:cNvSpPr txBox="1"/>
              <p:nvPr/>
            </p:nvSpPr>
            <p:spPr>
              <a:xfrm>
                <a:off x="2613127" y="4126840"/>
                <a:ext cx="1895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Optimal policy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8ACD9AD-B4CD-F644-A64C-26C76D11F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127" y="4126840"/>
                <a:ext cx="1895584" cy="369332"/>
              </a:xfrm>
              <a:prstGeom prst="rect">
                <a:avLst/>
              </a:prstGeom>
              <a:blipFill>
                <a:blip r:embed="rId9"/>
                <a:stretch>
                  <a:fillRect l="-2667" t="-3333" r="-1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Table 38">
                <a:extLst>
                  <a:ext uri="{FF2B5EF4-FFF2-40B4-BE49-F238E27FC236}">
                    <a16:creationId xmlns:a16="http://schemas.microsoft.com/office/drawing/2014/main" id="{0A19806E-ABF5-3742-A2A9-3C4981D5E2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3713347"/>
                  </p:ext>
                </p:extLst>
              </p:nvPr>
            </p:nvGraphicFramePr>
            <p:xfrm>
              <a:off x="2921569" y="4588495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Table 38">
                <a:extLst>
                  <a:ext uri="{FF2B5EF4-FFF2-40B4-BE49-F238E27FC236}">
                    <a16:creationId xmlns:a16="http://schemas.microsoft.com/office/drawing/2014/main" id="{0A19806E-ABF5-3742-A2A9-3C4981D5E2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3713347"/>
                  </p:ext>
                </p:extLst>
              </p:nvPr>
            </p:nvGraphicFramePr>
            <p:xfrm>
              <a:off x="2921569" y="4588495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0356D214-A286-F549-A271-A6D9369DEF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3745246"/>
                  </p:ext>
                </p:extLst>
              </p:nvPr>
            </p:nvGraphicFramePr>
            <p:xfrm>
              <a:off x="2921569" y="5182205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0356D214-A286-F549-A271-A6D9369DEF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3745246"/>
                  </p:ext>
                </p:extLst>
              </p:nvPr>
            </p:nvGraphicFramePr>
            <p:xfrm>
              <a:off x="2921569" y="5182205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ABEE7585-6A74-8841-81D0-0E316AE312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108930"/>
                  </p:ext>
                </p:extLst>
              </p:nvPr>
            </p:nvGraphicFramePr>
            <p:xfrm>
              <a:off x="2921569" y="579279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ABEE7585-6A74-8841-81D0-0E316AE312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108930"/>
                  </p:ext>
                </p:extLst>
              </p:nvPr>
            </p:nvGraphicFramePr>
            <p:xfrm>
              <a:off x="2921569" y="579279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3" name="Right Arrow 42">
            <a:extLst>
              <a:ext uri="{FF2B5EF4-FFF2-40B4-BE49-F238E27FC236}">
                <a16:creationId xmlns:a16="http://schemas.microsoft.com/office/drawing/2014/main" id="{01451F31-EEC1-7243-BF47-0EECF5729889}"/>
              </a:ext>
            </a:extLst>
          </p:cNvPr>
          <p:cNvSpPr/>
          <p:nvPr/>
        </p:nvSpPr>
        <p:spPr>
          <a:xfrm rot="16200000">
            <a:off x="3506049" y="472255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F432BE8F-1721-964B-8912-3A05A2EB4358}"/>
              </a:ext>
            </a:extLst>
          </p:cNvPr>
          <p:cNvSpPr/>
          <p:nvPr/>
        </p:nvSpPr>
        <p:spPr>
          <a:xfrm>
            <a:off x="3517056" y="531969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8CA11DA9-E53C-A642-B851-282B626EFDA7}"/>
              </a:ext>
            </a:extLst>
          </p:cNvPr>
          <p:cNvSpPr/>
          <p:nvPr/>
        </p:nvSpPr>
        <p:spPr>
          <a:xfrm rot="5400000">
            <a:off x="3492581" y="592684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1D4EA14-2899-E84F-AC2D-DCA9FE9C1510}"/>
                  </a:ext>
                </a:extLst>
              </p:cNvPr>
              <p:cNvSpPr txBox="1"/>
              <p:nvPr/>
            </p:nvSpPr>
            <p:spPr>
              <a:xfrm>
                <a:off x="1149857" y="4114946"/>
                <a:ext cx="4555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1D4EA14-2899-E84F-AC2D-DCA9FE9C1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857" y="4114946"/>
                <a:ext cx="45550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3A277CF-12CC-AF49-B265-9946F2681AAA}"/>
                  </a:ext>
                </a:extLst>
              </p:cNvPr>
              <p:cNvSpPr txBox="1"/>
              <p:nvPr/>
            </p:nvSpPr>
            <p:spPr>
              <a:xfrm>
                <a:off x="5739081" y="4988850"/>
                <a:ext cx="6148927" cy="36933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What we are sure is that the new policy found is 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3A277CF-12CC-AF49-B265-9946F2681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081" y="4988850"/>
                <a:ext cx="6148927" cy="369332"/>
              </a:xfrm>
              <a:prstGeom prst="rect">
                <a:avLst/>
              </a:prstGeom>
              <a:blipFill>
                <a:blip r:embed="rId14"/>
                <a:stretch>
                  <a:fillRect l="-823" t="-6452" b="-193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433DBE73-D0BC-3E49-82B1-43A614431387}"/>
              </a:ext>
            </a:extLst>
          </p:cNvPr>
          <p:cNvSpPr txBox="1"/>
          <p:nvPr/>
        </p:nvSpPr>
        <p:spPr>
          <a:xfrm>
            <a:off x="4902441" y="5543416"/>
            <a:ext cx="698556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AU" dirty="0"/>
              <a:t>We are constructing the policy that is </a:t>
            </a:r>
            <a:r>
              <a:rPr lang="en-AU" b="1" dirty="0"/>
              <a:t>greedy</a:t>
            </a:r>
            <a:r>
              <a:rPr lang="en-AU" dirty="0"/>
              <a:t> with respect to the Q-Table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95E09A8-5403-0B46-AE41-B99FFD30305D}"/>
                  </a:ext>
                </a:extLst>
              </p:cNvPr>
              <p:cNvSpPr/>
              <p:nvPr/>
            </p:nvSpPr>
            <p:spPr>
              <a:xfrm>
                <a:off x="3792356" y="4632682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95E09A8-5403-0B46-AE41-B99FFD3030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2356" y="4632682"/>
                <a:ext cx="4662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40BD7B4-2C77-8544-9586-044CF03B8AE1}"/>
                  </a:ext>
                </a:extLst>
              </p:cNvPr>
              <p:cNvSpPr/>
              <p:nvPr/>
            </p:nvSpPr>
            <p:spPr>
              <a:xfrm>
                <a:off x="3814860" y="5222865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40BD7B4-2C77-8544-9586-044CF03B8A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4860" y="5222865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77EE555-8A80-BE4D-953C-BB4BC04FE3CE}"/>
                  </a:ext>
                </a:extLst>
              </p:cNvPr>
              <p:cNvSpPr/>
              <p:nvPr/>
            </p:nvSpPr>
            <p:spPr>
              <a:xfrm>
                <a:off x="3785430" y="579279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77EE555-8A80-BE4D-953C-BB4BC04FE3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430" y="5792791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77975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889BCC-8BA4-F946-A6A0-0FB24FB58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102840"/>
              </p:ext>
            </p:extLst>
          </p:nvPr>
        </p:nvGraphicFramePr>
        <p:xfrm>
          <a:off x="2426536" y="3102957"/>
          <a:ext cx="2867584" cy="6300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6896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716896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716896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716896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210020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210020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210020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51786" marR="51786" marT="25893" marB="25893"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C7DF9F-710E-2E4F-A0A9-2CD5139294EE}"/>
                  </a:ext>
                </a:extLst>
              </p:cNvPr>
              <p:cNvSpPr txBox="1"/>
              <p:nvPr/>
            </p:nvSpPr>
            <p:spPr>
              <a:xfrm>
                <a:off x="3393277" y="2733625"/>
                <a:ext cx="12576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𝑇𝑎𝑏𝑙𝑒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C7DF9F-710E-2E4F-A0A9-2CD513929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277" y="2733625"/>
                <a:ext cx="1257652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9A70FF-6D85-7240-B026-D4E146BF1A59}"/>
                  </a:ext>
                </a:extLst>
              </p:cNvPr>
              <p:cNvSpPr txBox="1"/>
              <p:nvPr/>
            </p:nvSpPr>
            <p:spPr>
              <a:xfrm>
                <a:off x="7155652" y="2643996"/>
                <a:ext cx="1876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s-E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𝑔𝑟𝑒𝑒𝑑𝑦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9A70FF-6D85-7240-B026-D4E146BF1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652" y="2643996"/>
                <a:ext cx="1876860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urved Left Arrow 11">
            <a:extLst>
              <a:ext uri="{FF2B5EF4-FFF2-40B4-BE49-F238E27FC236}">
                <a16:creationId xmlns:a16="http://schemas.microsoft.com/office/drawing/2014/main" id="{D928700A-3FDC-2D40-B5C2-873CA8B43F52}"/>
              </a:ext>
            </a:extLst>
          </p:cNvPr>
          <p:cNvSpPr/>
          <p:nvPr/>
        </p:nvSpPr>
        <p:spPr>
          <a:xfrm rot="16200000">
            <a:off x="6300342" y="855289"/>
            <a:ext cx="497732" cy="2755278"/>
          </a:xfrm>
          <a:prstGeom prst="curvedLeftArrow">
            <a:avLst>
              <a:gd name="adj1" fmla="val 29445"/>
              <a:gd name="adj2" fmla="val 72046"/>
              <a:gd name="adj3" fmla="val 3812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rved Left Arrow 13">
            <a:extLst>
              <a:ext uri="{FF2B5EF4-FFF2-40B4-BE49-F238E27FC236}">
                <a16:creationId xmlns:a16="http://schemas.microsoft.com/office/drawing/2014/main" id="{FA91F51E-D20B-C140-93E9-1CDC8A48F419}"/>
              </a:ext>
            </a:extLst>
          </p:cNvPr>
          <p:cNvSpPr/>
          <p:nvPr/>
        </p:nvSpPr>
        <p:spPr>
          <a:xfrm rot="5400000">
            <a:off x="6300342" y="2849143"/>
            <a:ext cx="497732" cy="2755278"/>
          </a:xfrm>
          <a:prstGeom prst="curvedLeftArrow">
            <a:avLst>
              <a:gd name="adj1" fmla="val 29445"/>
              <a:gd name="adj2" fmla="val 72046"/>
              <a:gd name="adj3" fmla="val 3812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7D14CD-787C-0040-896E-92A6C9886972}"/>
              </a:ext>
            </a:extLst>
          </p:cNvPr>
          <p:cNvSpPr txBox="1"/>
          <p:nvPr/>
        </p:nvSpPr>
        <p:spPr>
          <a:xfrm>
            <a:off x="2563915" y="2488726"/>
            <a:ext cx="2916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Collect episode and populate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3EE35F-DE13-1B40-91FA-142A0854F7B8}"/>
                  </a:ext>
                </a:extLst>
              </p:cNvPr>
              <p:cNvSpPr txBox="1"/>
              <p:nvPr/>
            </p:nvSpPr>
            <p:spPr>
              <a:xfrm>
                <a:off x="7383407" y="3548351"/>
                <a:ext cx="918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3EE35F-DE13-1B40-91FA-142A0854F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3407" y="3548351"/>
                <a:ext cx="9189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Down Arrow 16">
            <a:extLst>
              <a:ext uri="{FF2B5EF4-FFF2-40B4-BE49-F238E27FC236}">
                <a16:creationId xmlns:a16="http://schemas.microsoft.com/office/drawing/2014/main" id="{CA2691F7-1608-B54E-B210-82A10C8026C2}"/>
              </a:ext>
            </a:extLst>
          </p:cNvPr>
          <p:cNvSpPr/>
          <p:nvPr/>
        </p:nvSpPr>
        <p:spPr>
          <a:xfrm>
            <a:off x="7717249" y="3102957"/>
            <a:ext cx="251222" cy="445394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4754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888" y="863487"/>
            <a:ext cx="10423451" cy="4452791"/>
          </a:xfrm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US" sz="4800" b="1" dirty="0"/>
              <a:t>What is the problem with acting greedy?</a:t>
            </a:r>
            <a:br>
              <a:rPr lang="en-US" sz="4800" b="1" dirty="0"/>
            </a:br>
            <a:br>
              <a:rPr lang="en-US" sz="4800" dirty="0"/>
            </a:br>
            <a:r>
              <a:rPr lang="en-US" sz="3600" dirty="0"/>
              <a:t>We do not ensure we visit every possible state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Then, how can we be sure our policy is the best one?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067867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D8941E9-8391-0144-B67D-0A06F122519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-greedy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D8941E9-8391-0144-B67D-0A06F12251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Folded Corner 3">
                <a:extLst>
                  <a:ext uri="{FF2B5EF4-FFF2-40B4-BE49-F238E27FC236}">
                    <a16:creationId xmlns:a16="http://schemas.microsoft.com/office/drawing/2014/main" id="{C8886261-3D31-9F47-BD87-9A4AB04FBE63}"/>
                  </a:ext>
                </a:extLst>
              </p:cNvPr>
              <p:cNvSpPr/>
              <p:nvPr/>
            </p:nvSpPr>
            <p:spPr>
              <a:xfrm>
                <a:off x="838200" y="1690688"/>
                <a:ext cx="6226881" cy="1186542"/>
              </a:xfrm>
              <a:prstGeom prst="foldedCorner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Select most likely the best action, but give space for </a:t>
                </a:r>
                <a:r>
                  <a:rPr lang="en-US" b="1" dirty="0">
                    <a:solidFill>
                      <a:schemeClr val="tx1"/>
                    </a:solidFill>
                  </a:rPr>
                  <a:t>exploration.</a:t>
                </a:r>
              </a:p>
              <a:p>
                <a:endParaRPr lang="en-US" sz="900" b="1" dirty="0">
                  <a:solidFill>
                    <a:schemeClr val="tx1"/>
                  </a:solidFill>
                </a:endParaRPr>
              </a:p>
              <a:p>
                <a:r>
                  <a:rPr lang="es-ES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s-E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– probability to take other action</a:t>
                </a:r>
              </a:p>
              <a:p>
                <a:r>
                  <a:rPr lang="es-E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1-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s-ES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– probability to act greedy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olded Corner 3">
                <a:extLst>
                  <a:ext uri="{FF2B5EF4-FFF2-40B4-BE49-F238E27FC236}">
                    <a16:creationId xmlns:a16="http://schemas.microsoft.com/office/drawing/2014/main" id="{C8886261-3D31-9F47-BD87-9A4AB04FBE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6226881" cy="1186542"/>
              </a:xfrm>
              <a:prstGeom prst="foldedCorner">
                <a:avLst/>
              </a:prstGeom>
              <a:blipFill>
                <a:blip r:embed="rId3"/>
                <a:stretch>
                  <a:fillRect l="-811" t="-1042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A2115AC-C7A1-0C4F-812B-21F35353B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7245" y="2126117"/>
            <a:ext cx="3449865" cy="6300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8DFA56-C232-C74B-99CD-287629CB4670}"/>
                  </a:ext>
                </a:extLst>
              </p:cNvPr>
              <p:cNvSpPr txBox="1"/>
              <p:nvPr/>
            </p:nvSpPr>
            <p:spPr>
              <a:xfrm>
                <a:off x="803503" y="3410629"/>
                <a:ext cx="54016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To construct a policy that is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-greedy with respect to Q: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8DFA56-C232-C74B-99CD-287629CB4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03" y="3410629"/>
                <a:ext cx="5401607" cy="369332"/>
              </a:xfrm>
              <a:prstGeom prst="rect">
                <a:avLst/>
              </a:prstGeom>
              <a:blipFill>
                <a:blip r:embed="rId5"/>
                <a:stretch>
                  <a:fillRect l="-70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9CF6963-4C0E-6541-BCF3-71A76E7B5C31}"/>
                  </a:ext>
                </a:extLst>
              </p:cNvPr>
              <p:cNvSpPr/>
              <p:nvPr/>
            </p:nvSpPr>
            <p:spPr>
              <a:xfrm>
                <a:off x="838200" y="4389560"/>
                <a:ext cx="5216172" cy="13408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𝒜</m:t>
                                      </m:r>
                                      <m:d>
                                        <m:d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𝑎𝑟𝑔</m:t>
                              </m:r>
                              <m:func>
                                <m:func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s-ES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sSup>
                                        <m:sSup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lim>
                                  </m:limLow>
                                </m:fName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  <m:e>
                              <m:f>
                                <m:f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𝒜</m:t>
                                      </m:r>
                                      <m:d>
                                        <m:d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9CF6963-4C0E-6541-BCF3-71A76E7B5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389560"/>
                <a:ext cx="5216172" cy="13408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96737F-25C4-CE47-9885-6E47F750FB32}"/>
                  </a:ext>
                </a:extLst>
              </p:cNvPr>
              <p:cNvSpPr txBox="1"/>
              <p:nvPr/>
            </p:nvSpPr>
            <p:spPr>
              <a:xfrm>
                <a:off x="947310" y="3930872"/>
                <a:ext cx="3312958" cy="30777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/>
                  <a:t>The probability of taking action </a:t>
                </a:r>
                <a14:m>
                  <m:oMath xmlns:m="http://schemas.openxmlformats.org/officeDocument/2006/math">
                    <m:r>
                      <a:rPr lang="es-E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400" i="1" dirty="0"/>
                  <a:t> in state </a:t>
                </a:r>
                <a14:m>
                  <m:oMath xmlns:m="http://schemas.openxmlformats.org/officeDocument/2006/math"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400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96737F-25C4-CE47-9885-6E47F750F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10" y="3930872"/>
                <a:ext cx="3312958" cy="307777"/>
              </a:xfrm>
              <a:prstGeom prst="rect">
                <a:avLst/>
              </a:prstGeom>
              <a:blipFill>
                <a:blip r:embed="rId7"/>
                <a:stretch>
                  <a:fillRect l="-763" t="-3846" b="-11538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553665-1DC7-D446-A306-6A03CD3373D3}"/>
              </a:ext>
            </a:extLst>
          </p:cNvPr>
          <p:cNvCxnSpPr>
            <a:cxnSpLocks/>
          </p:cNvCxnSpPr>
          <p:nvPr/>
        </p:nvCxnSpPr>
        <p:spPr>
          <a:xfrm>
            <a:off x="1197681" y="4238649"/>
            <a:ext cx="0" cy="6197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179A6DA-08DB-DA4A-9901-1C91B437FBC6}"/>
              </a:ext>
            </a:extLst>
          </p:cNvPr>
          <p:cNvSpPr txBox="1"/>
          <p:nvPr/>
        </p:nvSpPr>
        <p:spPr>
          <a:xfrm>
            <a:off x="5214510" y="5730440"/>
            <a:ext cx="5357557" cy="3077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AU" sz="1400" i="1" dirty="0"/>
              <a:t>All non maximum actions are given the minimal probability of selection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E7E632-5470-964E-8998-3CD2CB4CAB65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4452510" y="5511573"/>
            <a:ext cx="762000" cy="3727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D3D0E7-7172-1642-B7B0-1E55E8143E8D}"/>
              </a:ext>
            </a:extLst>
          </p:cNvPr>
          <p:cNvSpPr txBox="1"/>
          <p:nvPr/>
        </p:nvSpPr>
        <p:spPr>
          <a:xfrm>
            <a:off x="6205110" y="5236286"/>
            <a:ext cx="4717958" cy="3077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AU" sz="1400" i="1" dirty="0"/>
              <a:t>Maximum action is given the remaining bulk of the probability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F450CD-5779-3F4A-B589-95F7B5693954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5443110" y="5017419"/>
            <a:ext cx="762000" cy="3727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8BBF67-A3ED-FE48-9240-06AB76EEB107}"/>
                  </a:ext>
                </a:extLst>
              </p:cNvPr>
              <p:cNvSpPr txBox="1"/>
              <p:nvPr/>
            </p:nvSpPr>
            <p:spPr>
              <a:xfrm>
                <a:off x="6856440" y="745646"/>
                <a:ext cx="45061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How do we choose the value of </a:t>
                </a:r>
                <a14:m>
                  <m:oMath xmlns:m="http://schemas.openxmlformats.org/officeDocument/2006/math">
                    <m:r>
                      <a:rPr lang="es-E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b="1" dirty="0"/>
                  <a:t>?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8BBF67-A3ED-FE48-9240-06AB76EEB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440" y="745646"/>
                <a:ext cx="4506170" cy="461665"/>
              </a:xfrm>
              <a:prstGeom prst="rect">
                <a:avLst/>
              </a:prstGeom>
              <a:blipFill>
                <a:blip r:embed="rId8"/>
                <a:stretch>
                  <a:fillRect l="-2254" t="-8108" r="-1690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8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941E9-8391-0144-B67D-0A06F1225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</a:t>
            </a:r>
            <a:r>
              <a:rPr lang="en-US" dirty="0"/>
              <a:t>reedy in the </a:t>
            </a:r>
            <a:r>
              <a:rPr lang="en-US" b="1" dirty="0"/>
              <a:t>L</a:t>
            </a:r>
            <a:r>
              <a:rPr lang="en-US" dirty="0"/>
              <a:t>imit with </a:t>
            </a:r>
            <a:r>
              <a:rPr lang="en-US" b="1" dirty="0"/>
              <a:t>I</a:t>
            </a:r>
            <a:r>
              <a:rPr lang="en-US" dirty="0"/>
              <a:t>nfinite </a:t>
            </a:r>
            <a:r>
              <a:rPr lang="en-US" b="1" dirty="0"/>
              <a:t>E</a:t>
            </a:r>
            <a:r>
              <a:rPr lang="en-US" dirty="0"/>
              <a:t>xploration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olded Corner 3">
                <a:extLst>
                  <a:ext uri="{FF2B5EF4-FFF2-40B4-BE49-F238E27FC236}">
                    <a16:creationId xmlns:a16="http://schemas.microsoft.com/office/drawing/2014/main" id="{C8886261-3D31-9F47-BD87-9A4AB04FBE63}"/>
                  </a:ext>
                </a:extLst>
              </p:cNvPr>
              <p:cNvSpPr/>
              <p:nvPr/>
            </p:nvSpPr>
            <p:spPr>
              <a:xfrm>
                <a:off x="838200" y="1690688"/>
                <a:ext cx="7576457" cy="1186542"/>
              </a:xfrm>
              <a:prstGeom prst="foldedCorner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To assure convergence to the optimal policy, 2 conditions have to be met:</a:t>
                </a:r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sz="900" b="1" dirty="0">
                  <a:solidFill>
                    <a:schemeClr val="tx1"/>
                  </a:solidFill>
                </a:endParaRPr>
              </a:p>
              <a:p>
                <a:r>
                  <a:rPr lang="es-ES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1 </a:t>
                </a:r>
                <a:r>
                  <a:rPr lang="en-US" dirty="0">
                    <a:solidFill>
                      <a:schemeClr val="tx1"/>
                    </a:solidFill>
                  </a:rPr>
                  <a:t>– Every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pair is visited infinitely many time</a:t>
                </a:r>
              </a:p>
              <a:p>
                <a:r>
                  <a:rPr lang="es-E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2 </a:t>
                </a:r>
                <a:r>
                  <a:rPr lang="en-US" dirty="0">
                    <a:solidFill>
                      <a:schemeClr val="tx1"/>
                    </a:solidFill>
                  </a:rPr>
                  <a:t>– The policy converges to a policy that is greedy </a:t>
                </a:r>
                <a:r>
                  <a:rPr lang="en-US" i="1" dirty="0" err="1">
                    <a:solidFill>
                      <a:schemeClr val="tx1"/>
                    </a:solidFill>
                  </a:rPr>
                  <a:t>w.r.t</a:t>
                </a:r>
                <a:r>
                  <a:rPr lang="en-US" i="1" dirty="0">
                    <a:solidFill>
                      <a:schemeClr val="tx1"/>
                    </a:solidFill>
                  </a:rPr>
                  <a:t>.</a:t>
                </a:r>
                <a:r>
                  <a:rPr lang="en-US" dirty="0">
                    <a:solidFill>
                      <a:schemeClr val="tx1"/>
                    </a:solidFill>
                  </a:rPr>
                  <a:t> Q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olded Corner 3">
                <a:extLst>
                  <a:ext uri="{FF2B5EF4-FFF2-40B4-BE49-F238E27FC236}">
                    <a16:creationId xmlns:a16="http://schemas.microsoft.com/office/drawing/2014/main" id="{C8886261-3D31-9F47-BD87-9A4AB04FBE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7576457" cy="1186542"/>
              </a:xfrm>
              <a:prstGeom prst="foldedCorner">
                <a:avLst/>
              </a:prstGeom>
              <a:blipFill>
                <a:blip r:embed="rId2"/>
                <a:stretch>
                  <a:fillRect l="-667" t="-1042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Folded Corner 13">
                <a:extLst>
                  <a:ext uri="{FF2B5EF4-FFF2-40B4-BE49-F238E27FC236}">
                    <a16:creationId xmlns:a16="http://schemas.microsoft.com/office/drawing/2014/main" id="{11918B42-06A9-6444-9597-7236443F33E6}"/>
                  </a:ext>
                </a:extLst>
              </p:cNvPr>
              <p:cNvSpPr/>
              <p:nvPr/>
            </p:nvSpPr>
            <p:spPr>
              <a:xfrm>
                <a:off x="838199" y="3399745"/>
                <a:ext cx="7576457" cy="1291998"/>
              </a:xfrm>
              <a:prstGeom prst="foldedCorner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To satisfy the condition, the most common schedule for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is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s-E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#</m:t>
                        </m:r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𝑒𝑝𝑖𝑠𝑜𝑑𝑒</m:t>
                        </m:r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sz="900" b="1" dirty="0">
                  <a:solidFill>
                    <a:schemeClr val="tx1"/>
                  </a:solidFill>
                </a:endParaRPr>
              </a:p>
              <a:p>
                <a:r>
                  <a:rPr lang="es-ES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1 </a:t>
                </a:r>
                <a:r>
                  <a:rPr lang="en-US" dirty="0">
                    <a:solidFill>
                      <a:schemeClr val="tx1"/>
                    </a:solidFill>
                  </a:rPr>
                  <a:t>–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s-E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allways positive	</a:t>
                </a:r>
              </a:p>
              <a:p>
                <a:r>
                  <a:rPr lang="es-E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2 </a:t>
                </a:r>
                <a:r>
                  <a:rPr lang="en-US" dirty="0">
                    <a:solidFill>
                      <a:schemeClr val="tx1"/>
                    </a:solidFill>
                  </a:rPr>
                  <a:t>–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decays to zero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Folded Corner 13">
                <a:extLst>
                  <a:ext uri="{FF2B5EF4-FFF2-40B4-BE49-F238E27FC236}">
                    <a16:creationId xmlns:a16="http://schemas.microsoft.com/office/drawing/2014/main" id="{11918B42-06A9-6444-9597-7236443F33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399745"/>
                <a:ext cx="7576457" cy="1291998"/>
              </a:xfrm>
              <a:prstGeom prst="foldedCorner">
                <a:avLst/>
              </a:prstGeom>
              <a:blipFill>
                <a:blip r:embed="rId3"/>
                <a:stretch>
                  <a:fillRect l="-667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88272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888" y="863487"/>
            <a:ext cx="10423451" cy="4452791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sz="4800" b="1" dirty="0"/>
              <a:t>What can be improved in this method?</a:t>
            </a:r>
            <a:br>
              <a:rPr lang="en-US" sz="4800" b="1" dirty="0"/>
            </a:br>
            <a:br>
              <a:rPr lang="en-US" sz="4800" dirty="0"/>
            </a:br>
            <a:r>
              <a:rPr lang="en-US" sz="3600" dirty="0"/>
              <a:t>Right now we are improving the table after all the episodes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We need a way to update the values after </a:t>
            </a:r>
            <a:r>
              <a:rPr lang="en-US" sz="3600" b="1" dirty="0"/>
              <a:t>each episode</a:t>
            </a:r>
            <a:br>
              <a:rPr lang="en-US" sz="3600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0060856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855"/>
            <a:ext cx="9144000" cy="5112010"/>
          </a:xfrm>
        </p:spPr>
        <p:txBody>
          <a:bodyPr>
            <a:normAutofit/>
          </a:bodyPr>
          <a:lstStyle/>
          <a:p>
            <a:r>
              <a:rPr lang="en-US" u="sng" dirty="0"/>
              <a:t>Monte Carlo Methods</a:t>
            </a:r>
            <a:br>
              <a:rPr lang="en-US" dirty="0"/>
            </a:br>
            <a:br>
              <a:rPr lang="en-US" dirty="0"/>
            </a:br>
            <a:r>
              <a:rPr lang="en-US" sz="4800" dirty="0"/>
              <a:t>Monte Carlo Control</a:t>
            </a:r>
            <a:br>
              <a:rPr lang="en-US" sz="4800" dirty="0"/>
            </a:br>
            <a:br>
              <a:rPr lang="en-US" sz="4800" dirty="0"/>
            </a:br>
            <a:r>
              <a:rPr lang="en-US" sz="4000" dirty="0"/>
              <a:t>Incremental updates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661407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838203" y="4238758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838202" y="3589799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838201" y="2951883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838200" y="2269319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1376692" y="3826606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2613791" y="3836438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/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/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blipFill>
                <a:blip r:embed="rId15"/>
                <a:stretch>
                  <a:fillRect b="-1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stCxn id="82" idx="7"/>
            <a:endCxn id="90" idx="1"/>
          </p:cNvCxnSpPr>
          <p:nvPr/>
        </p:nvCxnSpPr>
        <p:spPr>
          <a:xfrm flipV="1">
            <a:off x="3692981" y="3191462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/>
              <p:nvPr/>
            </p:nvSpPr>
            <p:spPr>
              <a:xfrm>
                <a:off x="5400289" y="2300533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289" y="2300533"/>
                <a:ext cx="422787" cy="405619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/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79ECA2E-0EE9-AB48-9388-CE12F8D9F462}"/>
              </a:ext>
            </a:extLst>
          </p:cNvPr>
          <p:cNvCxnSpPr>
            <a:stCxn id="89" idx="7"/>
            <a:endCxn id="96" idx="1"/>
          </p:cNvCxnSpPr>
          <p:nvPr/>
        </p:nvCxnSpPr>
        <p:spPr>
          <a:xfrm flipV="1">
            <a:off x="4723057" y="2502524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/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992215"/>
              </p:ext>
            </p:extLst>
          </p:nvPr>
        </p:nvGraphicFramePr>
        <p:xfrm>
          <a:off x="6983468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 + 7.8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240239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765799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140713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590396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ight Arrow 80">
            <a:extLst>
              <a:ext uri="{FF2B5EF4-FFF2-40B4-BE49-F238E27FC236}">
                <a16:creationId xmlns:a16="http://schemas.microsoft.com/office/drawing/2014/main" id="{61C3E022-5C73-5840-B29E-2950B6A7BEAC}"/>
              </a:ext>
            </a:extLst>
          </p:cNvPr>
          <p:cNvSpPr/>
          <p:nvPr/>
        </p:nvSpPr>
        <p:spPr>
          <a:xfrm rot="16200000">
            <a:off x="1704189" y="412847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10A3AB0C-FC16-2E46-8470-FFBFF9CD5C72}"/>
              </a:ext>
            </a:extLst>
          </p:cNvPr>
          <p:cNvSpPr/>
          <p:nvPr/>
        </p:nvSpPr>
        <p:spPr>
          <a:xfrm rot="10800000">
            <a:off x="2627358" y="390678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56BE76E-99FE-5B42-AAAC-236CD4770E17}"/>
              </a:ext>
            </a:extLst>
          </p:cNvPr>
          <p:cNvSpPr/>
          <p:nvPr/>
        </p:nvSpPr>
        <p:spPr>
          <a:xfrm>
            <a:off x="3864916" y="365375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DE072E89-8C2C-2E4A-8946-CCCACD721063}"/>
              </a:ext>
            </a:extLst>
          </p:cNvPr>
          <p:cNvSpPr/>
          <p:nvPr/>
        </p:nvSpPr>
        <p:spPr>
          <a:xfrm rot="5400000">
            <a:off x="5060211" y="28532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595AD1-6EDD-EA44-B945-CF225B7B2429}"/>
              </a:ext>
            </a:extLst>
          </p:cNvPr>
          <p:cNvSpPr/>
          <p:nvPr/>
        </p:nvSpPr>
        <p:spPr>
          <a:xfrm>
            <a:off x="2200760" y="3326324"/>
            <a:ext cx="1148316" cy="102072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2DF04BA-451B-C044-AC0E-087219848F52}"/>
              </a:ext>
            </a:extLst>
          </p:cNvPr>
          <p:cNvSpPr/>
          <p:nvPr/>
        </p:nvSpPr>
        <p:spPr>
          <a:xfrm>
            <a:off x="3352893" y="3009915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0597CE6-5EAE-B94A-BB97-F26AFDF9660C}"/>
              </a:ext>
            </a:extLst>
          </p:cNvPr>
          <p:cNvSpPr/>
          <p:nvPr/>
        </p:nvSpPr>
        <p:spPr>
          <a:xfrm>
            <a:off x="4362186" y="2257902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FDDAA122-9DCA-7A43-BAD0-8647F3D7155B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 flipH="1" flipV="1">
            <a:off x="5839729" y="-112930"/>
            <a:ext cx="1395168" cy="7524790"/>
          </a:xfrm>
          <a:prstGeom prst="curvedConnector4">
            <a:avLst>
              <a:gd name="adj1" fmla="val 22939"/>
              <a:gd name="adj2" fmla="val 999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3A0961-3231-A949-B8E8-BB5A95AB629A}"/>
                  </a:ext>
                </a:extLst>
              </p:cNvPr>
              <p:cNvSpPr/>
              <p:nvPr/>
            </p:nvSpPr>
            <p:spPr>
              <a:xfrm>
                <a:off x="3349076" y="2241310"/>
                <a:ext cx="2049992" cy="198345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−1−1</m:t>
                      </m:r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+10=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3A0961-3231-A949-B8E8-BB5A95AB62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076" y="2241310"/>
                <a:ext cx="2049992" cy="198345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B5A4418F-679E-0F4F-9EAB-F19FF1AF1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413223"/>
              </p:ext>
            </p:extLst>
          </p:nvPr>
        </p:nvGraphicFramePr>
        <p:xfrm>
          <a:off x="693054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+4+1=+5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/>
              <p:nvPr/>
            </p:nvSpPr>
            <p:spPr>
              <a:xfrm>
                <a:off x="6449561" y="4718722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561" y="4718722"/>
                <a:ext cx="438132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/>
              <p:nvPr/>
            </p:nvSpPr>
            <p:spPr>
              <a:xfrm>
                <a:off x="6443671" y="5114698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671" y="5114698"/>
                <a:ext cx="443455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/>
              <p:nvPr/>
            </p:nvSpPr>
            <p:spPr>
              <a:xfrm>
                <a:off x="6443671" y="5484030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671" y="5484030"/>
                <a:ext cx="443455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Arrow 104">
            <a:extLst>
              <a:ext uri="{FF2B5EF4-FFF2-40B4-BE49-F238E27FC236}">
                <a16:creationId xmlns:a16="http://schemas.microsoft.com/office/drawing/2014/main" id="{3A82F55B-A57C-2D49-8201-A76B2F5518FC}"/>
              </a:ext>
            </a:extLst>
          </p:cNvPr>
          <p:cNvSpPr/>
          <p:nvPr/>
        </p:nvSpPr>
        <p:spPr>
          <a:xfrm rot="16200000">
            <a:off x="718731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/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573F282-974C-8C4D-BDF2-324395491D75}"/>
              </a:ext>
            </a:extLst>
          </p:cNvPr>
          <p:cNvSpPr/>
          <p:nvPr/>
        </p:nvSpPr>
        <p:spPr>
          <a:xfrm rot="10800000">
            <a:off x="971287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/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ight Arrow 108">
            <a:extLst>
              <a:ext uri="{FF2B5EF4-FFF2-40B4-BE49-F238E27FC236}">
                <a16:creationId xmlns:a16="http://schemas.microsoft.com/office/drawing/2014/main" id="{48AFC5B8-CE5B-8440-9318-C4251549CE2C}"/>
              </a:ext>
            </a:extLst>
          </p:cNvPr>
          <p:cNvSpPr/>
          <p:nvPr/>
        </p:nvSpPr>
        <p:spPr>
          <a:xfrm>
            <a:off x="1108779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/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ight Arrow 110">
            <a:extLst>
              <a:ext uri="{FF2B5EF4-FFF2-40B4-BE49-F238E27FC236}">
                <a16:creationId xmlns:a16="http://schemas.microsoft.com/office/drawing/2014/main" id="{79B9EC0C-F543-2D41-A6E6-10C6B0BADDE7}"/>
              </a:ext>
            </a:extLst>
          </p:cNvPr>
          <p:cNvSpPr/>
          <p:nvPr/>
        </p:nvSpPr>
        <p:spPr>
          <a:xfrm rot="5400000">
            <a:off x="853747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/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3D34565-D11E-9C43-ABF3-A7874656AD57}"/>
                  </a:ext>
                </a:extLst>
              </p:cNvPr>
              <p:cNvSpPr/>
              <p:nvPr/>
            </p:nvSpPr>
            <p:spPr>
              <a:xfrm>
                <a:off x="2294991" y="4040066"/>
                <a:ext cx="101636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3D34565-D11E-9C43-ABF3-A7874656AD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991" y="4040066"/>
                <a:ext cx="1016368" cy="338554"/>
              </a:xfrm>
              <a:prstGeom prst="rect">
                <a:avLst/>
              </a:prstGeom>
              <a:blipFill>
                <a:blip r:embed="rId36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D67A4B0-71C6-D445-B076-274BBE56B297}"/>
                  </a:ext>
                </a:extLst>
              </p:cNvPr>
              <p:cNvSpPr txBox="1"/>
              <p:nvPr/>
            </p:nvSpPr>
            <p:spPr>
              <a:xfrm>
                <a:off x="95694" y="6222694"/>
                <a:ext cx="11898244" cy="528863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General 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= Current + step size * (expected – current)  </a:t>
                </a: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D67A4B0-71C6-D445-B076-274BBE56B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4" y="6222694"/>
                <a:ext cx="11898244" cy="528863"/>
              </a:xfrm>
              <a:prstGeom prst="rect">
                <a:avLst/>
              </a:prstGeom>
              <a:blipFill>
                <a:blip r:embed="rId37"/>
                <a:stretch>
                  <a:fillRect l="-319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5398E5F-A216-4349-B683-81D935B9E0CD}"/>
              </a:ext>
            </a:extLst>
          </p:cNvPr>
          <p:cNvCxnSpPr>
            <a:cxnSpLocks/>
            <a:stCxn id="41" idx="0"/>
          </p:cNvCxnSpPr>
          <p:nvPr/>
        </p:nvCxnSpPr>
        <p:spPr>
          <a:xfrm flipH="1" flipV="1">
            <a:off x="2774919" y="4354864"/>
            <a:ext cx="473054" cy="5704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874FE979-461B-F34B-8F7A-359EB4A93F35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3247973" y="5860602"/>
            <a:ext cx="0" cy="36209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urved Connector 121">
            <a:extLst>
              <a:ext uri="{FF2B5EF4-FFF2-40B4-BE49-F238E27FC236}">
                <a16:creationId xmlns:a16="http://schemas.microsoft.com/office/drawing/2014/main" id="{F4133106-79CE-734F-992B-57C6C3A3C924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774918" y="4347049"/>
            <a:ext cx="7140350" cy="860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C508F4A-09BB-6747-9C00-C24B09458265}"/>
                  </a:ext>
                </a:extLst>
              </p:cNvPr>
              <p:cNvSpPr txBox="1"/>
              <p:nvPr/>
            </p:nvSpPr>
            <p:spPr>
              <a:xfrm>
                <a:off x="95694" y="4925346"/>
                <a:ext cx="6304558" cy="93525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=8+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7−8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=7</m:t>
                    </m:r>
                    <m:r>
                      <a:rPr lang="es-ES" b="0" i="0" smtClean="0">
                        <a:latin typeface="Cambria Math" panose="02040503050406030204" pitchFamily="18" charset="0"/>
                      </a:rPr>
                      <m:t>.8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C508F4A-09BB-6747-9C00-C24B09458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4" y="4925346"/>
                <a:ext cx="6304558" cy="935256"/>
              </a:xfrm>
              <a:prstGeom prst="rect">
                <a:avLst/>
              </a:prstGeom>
              <a:blipFill>
                <a:blip r:embed="rId38"/>
                <a:stretch>
                  <a:fillRect l="-803"/>
                </a:stretch>
              </a:blipFill>
              <a:ln w="127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1A54E7F-5512-9147-9D95-5AE723F4B19A}"/>
              </a:ext>
            </a:extLst>
          </p:cNvPr>
          <p:cNvSpPr txBox="1"/>
          <p:nvPr/>
        </p:nvSpPr>
        <p:spPr>
          <a:xfrm flipH="1">
            <a:off x="4163853" y="1627369"/>
            <a:ext cx="312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Suppose episode X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F34A5D9-8A1F-AF4F-BCE5-9043C23003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14221" y="2798196"/>
            <a:ext cx="4151578" cy="2216255"/>
          </a:xfrm>
          <a:prstGeom prst="curvedConnector3">
            <a:avLst>
              <a:gd name="adj1" fmla="val 999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DD788E4-3FDA-F44F-9B76-F9672F374B74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63857" y="5422828"/>
            <a:ext cx="6319498" cy="2731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Cross 111">
            <a:extLst>
              <a:ext uri="{FF2B5EF4-FFF2-40B4-BE49-F238E27FC236}">
                <a16:creationId xmlns:a16="http://schemas.microsoft.com/office/drawing/2014/main" id="{2DD8D26E-7E63-A74E-8362-7EC06EA3A220}"/>
              </a:ext>
            </a:extLst>
          </p:cNvPr>
          <p:cNvSpPr/>
          <p:nvPr/>
        </p:nvSpPr>
        <p:spPr>
          <a:xfrm rot="18814226">
            <a:off x="9738591" y="2655902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ross 112">
            <a:extLst>
              <a:ext uri="{FF2B5EF4-FFF2-40B4-BE49-F238E27FC236}">
                <a16:creationId xmlns:a16="http://schemas.microsoft.com/office/drawing/2014/main" id="{94CDBE2E-CAEB-D94C-B19E-F9B74A97B81F}"/>
              </a:ext>
            </a:extLst>
          </p:cNvPr>
          <p:cNvSpPr/>
          <p:nvPr/>
        </p:nvSpPr>
        <p:spPr>
          <a:xfrm rot="18814226">
            <a:off x="9663300" y="5106029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EA1A29E-68C1-AF4A-A584-12083612F0FF}"/>
                  </a:ext>
                </a:extLst>
              </p:cNvPr>
              <p:cNvSpPr txBox="1"/>
              <p:nvPr/>
            </p:nvSpPr>
            <p:spPr>
              <a:xfrm>
                <a:off x="8934125" y="1398708"/>
                <a:ext cx="934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EA1A29E-68C1-AF4A-A584-12083612F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125" y="1398708"/>
                <a:ext cx="934102" cy="369332"/>
              </a:xfrm>
              <a:prstGeom prst="rect">
                <a:avLst/>
              </a:prstGeom>
              <a:blipFill>
                <a:blip r:embed="rId3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B57F8AB-C789-DA44-8E9E-6ED8D93D5FF1}"/>
                  </a:ext>
                </a:extLst>
              </p:cNvPr>
              <p:cNvSpPr txBox="1"/>
              <p:nvPr/>
            </p:nvSpPr>
            <p:spPr>
              <a:xfrm>
                <a:off x="9025165" y="3997439"/>
                <a:ext cx="934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B57F8AB-C789-DA44-8E9E-6ED8D93D5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5165" y="3997439"/>
                <a:ext cx="934102" cy="369332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886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Environment Example	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D190BC-ACD5-FC4A-9E0B-FFD0B78DAB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9265771"/>
              </p:ext>
            </p:extLst>
          </p:nvPr>
        </p:nvGraphicFramePr>
        <p:xfrm>
          <a:off x="920261" y="186079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36622397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50091672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35261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54506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498D031-7FD0-8D49-8F73-B0B89A1A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950" y="3375955"/>
            <a:ext cx="866486" cy="107539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4CBCE845-D06A-6843-9419-DB6670DF85C6}"/>
              </a:ext>
            </a:extLst>
          </p:cNvPr>
          <p:cNvSpPr/>
          <p:nvPr/>
        </p:nvSpPr>
        <p:spPr>
          <a:xfrm rot="16200000">
            <a:off x="1462723" y="31114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141A7B6-6F55-3846-9E1F-D1DB7E39672C}"/>
              </a:ext>
            </a:extLst>
          </p:cNvPr>
          <p:cNvSpPr/>
          <p:nvPr/>
        </p:nvSpPr>
        <p:spPr>
          <a:xfrm rot="5400000">
            <a:off x="2779933" y="313794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156FE79-A53B-CF43-AA35-55C2931DC1A1}"/>
              </a:ext>
            </a:extLst>
          </p:cNvPr>
          <p:cNvSpPr/>
          <p:nvPr/>
        </p:nvSpPr>
        <p:spPr>
          <a:xfrm rot="10800000">
            <a:off x="770792" y="24960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6C96487-4446-A441-9241-5A7C9A4DC2C7}"/>
              </a:ext>
            </a:extLst>
          </p:cNvPr>
          <p:cNvSpPr/>
          <p:nvPr/>
        </p:nvSpPr>
        <p:spPr>
          <a:xfrm>
            <a:off x="2154656" y="381920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98F32DD8-76CE-6C4D-8B8A-D697FF43C911}"/>
              </a:ext>
            </a:extLst>
          </p:cNvPr>
          <p:cNvSpPr/>
          <p:nvPr/>
        </p:nvSpPr>
        <p:spPr>
          <a:xfrm rot="18814226">
            <a:off x="2094152" y="3714442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DD35BB82-65AA-6E49-9957-9EA04AB21CEA}"/>
              </a:ext>
            </a:extLst>
          </p:cNvPr>
          <p:cNvSpPr/>
          <p:nvPr/>
        </p:nvSpPr>
        <p:spPr>
          <a:xfrm>
            <a:off x="2160517" y="249600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1C021007-3E45-CD43-BCA5-C2D2452DA6BF}"/>
              </a:ext>
            </a:extLst>
          </p:cNvPr>
          <p:cNvSpPr/>
          <p:nvPr/>
        </p:nvSpPr>
        <p:spPr>
          <a:xfrm>
            <a:off x="3550242" y="249600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E952DAD5-A947-704A-A032-27ABA83C1D8B}"/>
              </a:ext>
            </a:extLst>
          </p:cNvPr>
          <p:cNvSpPr/>
          <p:nvPr/>
        </p:nvSpPr>
        <p:spPr>
          <a:xfrm rot="10800000">
            <a:off x="734542" y="38167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122D9906-22BA-3148-9FB0-5CECCBF4200C}"/>
              </a:ext>
            </a:extLst>
          </p:cNvPr>
          <p:cNvSpPr/>
          <p:nvPr/>
        </p:nvSpPr>
        <p:spPr>
          <a:xfrm rot="5400000">
            <a:off x="1462722" y="459437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355F50F8-516A-AE45-A653-AC909FD5BB28}"/>
              </a:ext>
            </a:extLst>
          </p:cNvPr>
          <p:cNvSpPr/>
          <p:nvPr/>
        </p:nvSpPr>
        <p:spPr>
          <a:xfrm rot="16200000">
            <a:off x="1462722" y="175421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218D6E29-947E-6B40-A5C8-F41ED096AA9E}"/>
              </a:ext>
            </a:extLst>
          </p:cNvPr>
          <p:cNvSpPr/>
          <p:nvPr/>
        </p:nvSpPr>
        <p:spPr>
          <a:xfrm rot="16200000">
            <a:off x="2795844" y="174492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305ECD14-13A4-FC4B-A884-44CA66150C48}"/>
              </a:ext>
            </a:extLst>
          </p:cNvPr>
          <p:cNvSpPr/>
          <p:nvPr/>
        </p:nvSpPr>
        <p:spPr>
          <a:xfrm rot="18814226">
            <a:off x="1414482" y="444654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ross 23">
            <a:extLst>
              <a:ext uri="{FF2B5EF4-FFF2-40B4-BE49-F238E27FC236}">
                <a16:creationId xmlns:a16="http://schemas.microsoft.com/office/drawing/2014/main" id="{99FC7CA2-3A6E-1142-88E3-6139D717703B}"/>
              </a:ext>
            </a:extLst>
          </p:cNvPr>
          <p:cNvSpPr/>
          <p:nvPr/>
        </p:nvSpPr>
        <p:spPr>
          <a:xfrm rot="18814226">
            <a:off x="700640" y="371840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ross 24">
            <a:extLst>
              <a:ext uri="{FF2B5EF4-FFF2-40B4-BE49-F238E27FC236}">
                <a16:creationId xmlns:a16="http://schemas.microsoft.com/office/drawing/2014/main" id="{86073934-EF71-EF49-A45E-CC5D05BF604B}"/>
              </a:ext>
            </a:extLst>
          </p:cNvPr>
          <p:cNvSpPr/>
          <p:nvPr/>
        </p:nvSpPr>
        <p:spPr>
          <a:xfrm rot="18814226">
            <a:off x="722552" y="240067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>
            <a:extLst>
              <a:ext uri="{FF2B5EF4-FFF2-40B4-BE49-F238E27FC236}">
                <a16:creationId xmlns:a16="http://schemas.microsoft.com/office/drawing/2014/main" id="{5B7B0B18-4465-1942-A5C9-C82B2701D84E}"/>
              </a:ext>
            </a:extLst>
          </p:cNvPr>
          <p:cNvSpPr/>
          <p:nvPr/>
        </p:nvSpPr>
        <p:spPr>
          <a:xfrm rot="18814226">
            <a:off x="1414483" y="1693409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ross 26">
            <a:extLst>
              <a:ext uri="{FF2B5EF4-FFF2-40B4-BE49-F238E27FC236}">
                <a16:creationId xmlns:a16="http://schemas.microsoft.com/office/drawing/2014/main" id="{6488514A-D776-1549-AC9B-11142318F050}"/>
              </a:ext>
            </a:extLst>
          </p:cNvPr>
          <p:cNvSpPr/>
          <p:nvPr/>
        </p:nvSpPr>
        <p:spPr>
          <a:xfrm rot="18814226">
            <a:off x="2747604" y="1652636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ross 27">
            <a:extLst>
              <a:ext uri="{FF2B5EF4-FFF2-40B4-BE49-F238E27FC236}">
                <a16:creationId xmlns:a16="http://schemas.microsoft.com/office/drawing/2014/main" id="{79D3A726-2FB6-1D4B-A389-7A5AF78993A9}"/>
              </a:ext>
            </a:extLst>
          </p:cNvPr>
          <p:cNvSpPr/>
          <p:nvPr/>
        </p:nvSpPr>
        <p:spPr>
          <a:xfrm rot="18814226">
            <a:off x="3487664" y="2391241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73B98660-4125-284A-908B-3FCAA92B1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609550"/>
              </p:ext>
            </p:extLst>
          </p:nvPr>
        </p:nvGraphicFramePr>
        <p:xfrm>
          <a:off x="5325548" y="2448853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03FEEDC3-1785-B941-8712-8A6CC196909B}"/>
              </a:ext>
            </a:extLst>
          </p:cNvPr>
          <p:cNvSpPr txBox="1"/>
          <p:nvPr/>
        </p:nvSpPr>
        <p:spPr>
          <a:xfrm>
            <a:off x="6298464" y="1583563"/>
            <a:ext cx="3333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 and Counter 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56308F8-1F26-C540-908C-CB24EF3F75C4}"/>
                  </a:ext>
                </a:extLst>
              </p:cNvPr>
              <p:cNvSpPr/>
              <p:nvPr/>
            </p:nvSpPr>
            <p:spPr>
              <a:xfrm>
                <a:off x="4844563" y="2408169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56308F8-1F26-C540-908C-CB24EF3F7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563" y="2408169"/>
                <a:ext cx="43813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4937155-9530-6E46-8089-E7FF730A30AB}"/>
                  </a:ext>
                </a:extLst>
              </p:cNvPr>
              <p:cNvSpPr/>
              <p:nvPr/>
            </p:nvSpPr>
            <p:spPr>
              <a:xfrm>
                <a:off x="4838673" y="2804145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4937155-9530-6E46-8089-E7FF730A30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673" y="2804145"/>
                <a:ext cx="4434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FBA52B0-6FB3-4048-912C-7586D1471B9A}"/>
                  </a:ext>
                </a:extLst>
              </p:cNvPr>
              <p:cNvSpPr/>
              <p:nvPr/>
            </p:nvSpPr>
            <p:spPr>
              <a:xfrm>
                <a:off x="4838673" y="3173477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FBA52B0-6FB3-4048-912C-7586D1471B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673" y="3173477"/>
                <a:ext cx="4434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ight Arrow 33">
            <a:extLst>
              <a:ext uri="{FF2B5EF4-FFF2-40B4-BE49-F238E27FC236}">
                <a16:creationId xmlns:a16="http://schemas.microsoft.com/office/drawing/2014/main" id="{60197454-73C1-364F-A2B4-935FD8B70447}"/>
              </a:ext>
            </a:extLst>
          </p:cNvPr>
          <p:cNvSpPr/>
          <p:nvPr/>
        </p:nvSpPr>
        <p:spPr>
          <a:xfrm rot="16200000">
            <a:off x="5582319" y="209386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94B6977-A753-F041-93B2-0CE72C7BE14C}"/>
                  </a:ext>
                </a:extLst>
              </p:cNvPr>
              <p:cNvSpPr/>
              <p:nvPr/>
            </p:nvSpPr>
            <p:spPr>
              <a:xfrm>
                <a:off x="5898841" y="2038837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94B6977-A753-F041-93B2-0CE72C7BE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841" y="2038837"/>
                <a:ext cx="4662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Arrow 35">
            <a:extLst>
              <a:ext uri="{FF2B5EF4-FFF2-40B4-BE49-F238E27FC236}">
                <a16:creationId xmlns:a16="http://schemas.microsoft.com/office/drawing/2014/main" id="{2BD94C88-E865-4044-ADE3-057CE1B4FB18}"/>
              </a:ext>
            </a:extLst>
          </p:cNvPr>
          <p:cNvSpPr/>
          <p:nvPr/>
        </p:nvSpPr>
        <p:spPr>
          <a:xfrm rot="10800000">
            <a:off x="8107879" y="215336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88471E4-6454-1D49-97F0-D5976507D563}"/>
                  </a:ext>
                </a:extLst>
              </p:cNvPr>
              <p:cNvSpPr/>
              <p:nvPr/>
            </p:nvSpPr>
            <p:spPr>
              <a:xfrm>
                <a:off x="8405214" y="2044309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88471E4-6454-1D49-97F0-D5976507D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5214" y="2044309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ight Arrow 37">
            <a:extLst>
              <a:ext uri="{FF2B5EF4-FFF2-40B4-BE49-F238E27FC236}">
                <a16:creationId xmlns:a16="http://schemas.microsoft.com/office/drawing/2014/main" id="{1AC8CD79-E5BB-5442-9931-D3AF053105FB}"/>
              </a:ext>
            </a:extLst>
          </p:cNvPr>
          <p:cNvSpPr/>
          <p:nvPr/>
        </p:nvSpPr>
        <p:spPr>
          <a:xfrm>
            <a:off x="9482793" y="215257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CFA280B-2BE4-6E41-9460-6FEDBA2D4ECF}"/>
                  </a:ext>
                </a:extLst>
              </p:cNvPr>
              <p:cNvSpPr/>
              <p:nvPr/>
            </p:nvSpPr>
            <p:spPr>
              <a:xfrm>
                <a:off x="9759083" y="2059179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CFA280B-2BE4-6E41-9460-6FEDBA2D4E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9083" y="2059179"/>
                <a:ext cx="47314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ight Arrow 39">
            <a:extLst>
              <a:ext uri="{FF2B5EF4-FFF2-40B4-BE49-F238E27FC236}">
                <a16:creationId xmlns:a16="http://schemas.microsoft.com/office/drawing/2014/main" id="{E5212474-7FF3-494B-9B27-DDDD81A6043F}"/>
              </a:ext>
            </a:extLst>
          </p:cNvPr>
          <p:cNvSpPr/>
          <p:nvPr/>
        </p:nvSpPr>
        <p:spPr>
          <a:xfrm rot="5400000">
            <a:off x="6932476" y="212518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B2DC9C8-B846-7944-8F1B-9C05FFE94D80}"/>
                  </a:ext>
                </a:extLst>
              </p:cNvPr>
              <p:cNvSpPr/>
              <p:nvPr/>
            </p:nvSpPr>
            <p:spPr>
              <a:xfrm>
                <a:off x="7227153" y="203496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B2DC9C8-B846-7944-8F1B-9C05FFE94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153" y="2034961"/>
                <a:ext cx="47314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3D897935-2708-C145-A992-96D791F61FC4}"/>
              </a:ext>
            </a:extLst>
          </p:cNvPr>
          <p:cNvSpPr/>
          <p:nvPr/>
        </p:nvSpPr>
        <p:spPr>
          <a:xfrm>
            <a:off x="4838673" y="3805016"/>
            <a:ext cx="609600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>
            <a:spAutoFit/>
          </a:bodyPr>
          <a:lstStyle/>
          <a:p>
            <a:pPr lvl="0" algn="ctr">
              <a:defRPr/>
            </a:pPr>
            <a:r>
              <a:rPr lang="en-US" dirty="0"/>
              <a:t>X represents that if the agent takes that action, it will remain in the same cell in the next state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F860F69-3C7E-9542-ACE1-E58EBF549F3D}"/>
              </a:ext>
            </a:extLst>
          </p:cNvPr>
          <p:cNvSpPr/>
          <p:nvPr/>
        </p:nvSpPr>
        <p:spPr>
          <a:xfrm>
            <a:off x="4838673" y="4649082"/>
            <a:ext cx="609600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>
            <a:spAutoFit/>
          </a:bodyPr>
          <a:lstStyle/>
          <a:p>
            <a:pPr lvl="0">
              <a:defRPr/>
            </a:pPr>
            <a:r>
              <a:rPr lang="en-US" dirty="0"/>
              <a:t>The Table of values is trying to answer the natural question:</a:t>
            </a:r>
          </a:p>
          <a:p>
            <a:pPr lvl="0">
              <a:defRPr/>
            </a:pPr>
            <a:r>
              <a:rPr lang="en-US" dirty="0"/>
              <a:t>	</a:t>
            </a:r>
            <a:r>
              <a:rPr lang="en-US" i="1" dirty="0"/>
              <a:t>which action is the best one at each state?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C5448AC-EF8C-5244-A1BF-33EEFF18CAC0}"/>
              </a:ext>
            </a:extLst>
          </p:cNvPr>
          <p:cNvSpPr/>
          <p:nvPr/>
        </p:nvSpPr>
        <p:spPr>
          <a:xfrm>
            <a:off x="4842663" y="5478862"/>
            <a:ext cx="609600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>
            <a:spAutoFit/>
          </a:bodyPr>
          <a:lstStyle/>
          <a:p>
            <a:pPr lvl="0" algn="ctr">
              <a:defRPr/>
            </a:pPr>
            <a:r>
              <a:rPr lang="en-US" dirty="0"/>
              <a:t>Counter Table is keeping track of how many time each state has been visited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018045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838203" y="4238758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838202" y="3589799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838201" y="2951883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838200" y="2269319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1376692" y="3826606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2613791" y="3836438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/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/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blipFill>
                <a:blip r:embed="rId15"/>
                <a:stretch>
                  <a:fillRect b="-1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stCxn id="82" idx="7"/>
            <a:endCxn id="90" idx="1"/>
          </p:cNvCxnSpPr>
          <p:nvPr/>
        </p:nvCxnSpPr>
        <p:spPr>
          <a:xfrm flipV="1">
            <a:off x="3692981" y="3191462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/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79ECA2E-0EE9-AB48-9388-CE12F8D9F462}"/>
              </a:ext>
            </a:extLst>
          </p:cNvPr>
          <p:cNvCxnSpPr>
            <a:stCxn id="89" idx="7"/>
            <a:endCxn id="96" idx="1"/>
          </p:cNvCxnSpPr>
          <p:nvPr/>
        </p:nvCxnSpPr>
        <p:spPr>
          <a:xfrm flipV="1">
            <a:off x="4723057" y="2502524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/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562751"/>
              </p:ext>
            </p:extLst>
          </p:nvPr>
        </p:nvGraphicFramePr>
        <p:xfrm>
          <a:off x="6983468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+7.8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 +8.8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67BFE56-4F0B-064F-9771-239071C9F50D}"/>
                  </a:ext>
                </a:extLst>
              </p:cNvPr>
              <p:cNvSpPr txBox="1"/>
              <p:nvPr/>
            </p:nvSpPr>
            <p:spPr>
              <a:xfrm>
                <a:off x="8934125" y="1398708"/>
                <a:ext cx="934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67BFE56-4F0B-064F-9771-239071C9F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125" y="1398708"/>
                <a:ext cx="934102" cy="369332"/>
              </a:xfrm>
              <a:prstGeom prst="rect">
                <a:avLst/>
              </a:prstGeom>
              <a:blipFill>
                <a:blip r:embed="rId2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240239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765799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140713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590396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ight Arrow 80">
            <a:extLst>
              <a:ext uri="{FF2B5EF4-FFF2-40B4-BE49-F238E27FC236}">
                <a16:creationId xmlns:a16="http://schemas.microsoft.com/office/drawing/2014/main" id="{61C3E022-5C73-5840-B29E-2950B6A7BEAC}"/>
              </a:ext>
            </a:extLst>
          </p:cNvPr>
          <p:cNvSpPr/>
          <p:nvPr/>
        </p:nvSpPr>
        <p:spPr>
          <a:xfrm rot="16200000">
            <a:off x="1704189" y="412847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10A3AB0C-FC16-2E46-8470-FFBFF9CD5C72}"/>
              </a:ext>
            </a:extLst>
          </p:cNvPr>
          <p:cNvSpPr/>
          <p:nvPr/>
        </p:nvSpPr>
        <p:spPr>
          <a:xfrm rot="10800000">
            <a:off x="2627358" y="390678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56BE76E-99FE-5B42-AAAC-236CD4770E17}"/>
              </a:ext>
            </a:extLst>
          </p:cNvPr>
          <p:cNvSpPr/>
          <p:nvPr/>
        </p:nvSpPr>
        <p:spPr>
          <a:xfrm>
            <a:off x="3864916" y="365375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DE072E89-8C2C-2E4A-8946-CCCACD721063}"/>
              </a:ext>
            </a:extLst>
          </p:cNvPr>
          <p:cNvSpPr/>
          <p:nvPr/>
        </p:nvSpPr>
        <p:spPr>
          <a:xfrm rot="5400000">
            <a:off x="5060211" y="28532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595AD1-6EDD-EA44-B945-CF225B7B2429}"/>
              </a:ext>
            </a:extLst>
          </p:cNvPr>
          <p:cNvSpPr/>
          <p:nvPr/>
        </p:nvSpPr>
        <p:spPr>
          <a:xfrm>
            <a:off x="2200760" y="3326324"/>
            <a:ext cx="1148316" cy="102072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2DF04BA-451B-C044-AC0E-087219848F52}"/>
              </a:ext>
            </a:extLst>
          </p:cNvPr>
          <p:cNvSpPr/>
          <p:nvPr/>
        </p:nvSpPr>
        <p:spPr>
          <a:xfrm>
            <a:off x="3352893" y="3009915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3A0961-3231-A949-B8E8-BB5A95AB629A}"/>
                  </a:ext>
                </a:extLst>
              </p:cNvPr>
              <p:cNvSpPr/>
              <p:nvPr/>
            </p:nvSpPr>
            <p:spPr>
              <a:xfrm>
                <a:off x="4343554" y="2082544"/>
                <a:ext cx="1770152" cy="132358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−1−1</m:t>
                      </m:r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+10=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3A0961-3231-A949-B8E8-BB5A95AB62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554" y="2082544"/>
                <a:ext cx="1770152" cy="1323589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B5A4418F-679E-0F4F-9EAB-F19FF1AF1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863689"/>
              </p:ext>
            </p:extLst>
          </p:nvPr>
        </p:nvGraphicFramePr>
        <p:xfrm>
          <a:off x="693054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 +5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/>
              <p:nvPr/>
            </p:nvSpPr>
            <p:spPr>
              <a:xfrm>
                <a:off x="9025165" y="3997439"/>
                <a:ext cx="934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5165" y="3997439"/>
                <a:ext cx="934102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/>
              <p:nvPr/>
            </p:nvSpPr>
            <p:spPr>
              <a:xfrm>
                <a:off x="6449561" y="4718722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561" y="4718722"/>
                <a:ext cx="438132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/>
              <p:nvPr/>
            </p:nvSpPr>
            <p:spPr>
              <a:xfrm>
                <a:off x="6443671" y="5114698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671" y="5114698"/>
                <a:ext cx="443455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/>
              <p:nvPr/>
            </p:nvSpPr>
            <p:spPr>
              <a:xfrm>
                <a:off x="6443671" y="5484030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671" y="5484030"/>
                <a:ext cx="443455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Arrow 104">
            <a:extLst>
              <a:ext uri="{FF2B5EF4-FFF2-40B4-BE49-F238E27FC236}">
                <a16:creationId xmlns:a16="http://schemas.microsoft.com/office/drawing/2014/main" id="{3A82F55B-A57C-2D49-8201-A76B2F5518FC}"/>
              </a:ext>
            </a:extLst>
          </p:cNvPr>
          <p:cNvSpPr/>
          <p:nvPr/>
        </p:nvSpPr>
        <p:spPr>
          <a:xfrm rot="16200000">
            <a:off x="718731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/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573F282-974C-8C4D-BDF2-324395491D75}"/>
              </a:ext>
            </a:extLst>
          </p:cNvPr>
          <p:cNvSpPr/>
          <p:nvPr/>
        </p:nvSpPr>
        <p:spPr>
          <a:xfrm rot="10800000">
            <a:off x="971287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/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ight Arrow 108">
            <a:extLst>
              <a:ext uri="{FF2B5EF4-FFF2-40B4-BE49-F238E27FC236}">
                <a16:creationId xmlns:a16="http://schemas.microsoft.com/office/drawing/2014/main" id="{48AFC5B8-CE5B-8440-9318-C4251549CE2C}"/>
              </a:ext>
            </a:extLst>
          </p:cNvPr>
          <p:cNvSpPr/>
          <p:nvPr/>
        </p:nvSpPr>
        <p:spPr>
          <a:xfrm>
            <a:off x="1108779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/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ight Arrow 110">
            <a:extLst>
              <a:ext uri="{FF2B5EF4-FFF2-40B4-BE49-F238E27FC236}">
                <a16:creationId xmlns:a16="http://schemas.microsoft.com/office/drawing/2014/main" id="{79B9EC0C-F543-2D41-A6E6-10C6B0BADDE7}"/>
              </a:ext>
            </a:extLst>
          </p:cNvPr>
          <p:cNvSpPr/>
          <p:nvPr/>
        </p:nvSpPr>
        <p:spPr>
          <a:xfrm rot="5400000">
            <a:off x="853747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/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3D34565-D11E-9C43-ABF3-A7874656AD57}"/>
                  </a:ext>
                </a:extLst>
              </p:cNvPr>
              <p:cNvSpPr/>
              <p:nvPr/>
            </p:nvSpPr>
            <p:spPr>
              <a:xfrm>
                <a:off x="3488867" y="3944243"/>
                <a:ext cx="101636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3D34565-D11E-9C43-ABF3-A7874656AD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867" y="3944243"/>
                <a:ext cx="1016367" cy="338554"/>
              </a:xfrm>
              <a:prstGeom prst="rect">
                <a:avLst/>
              </a:prstGeom>
              <a:blipFill>
                <a:blip r:embed="rId37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1A54E7F-5512-9147-9D95-5AE723F4B19A}"/>
              </a:ext>
            </a:extLst>
          </p:cNvPr>
          <p:cNvSpPr txBox="1"/>
          <p:nvPr/>
        </p:nvSpPr>
        <p:spPr>
          <a:xfrm flipH="1">
            <a:off x="4163853" y="1627369"/>
            <a:ext cx="312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Suppose episode 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/>
              <p:nvPr/>
            </p:nvSpPr>
            <p:spPr>
              <a:xfrm>
                <a:off x="5983907" y="2309353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3907" y="2309353"/>
                <a:ext cx="422787" cy="405619"/>
              </a:xfrm>
              <a:prstGeom prst="ellipse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FE9609D-A7FA-BA45-B24B-C58254BA629B}"/>
                  </a:ext>
                </a:extLst>
              </p:cNvPr>
              <p:cNvSpPr/>
              <p:nvPr/>
            </p:nvSpPr>
            <p:spPr>
              <a:xfrm>
                <a:off x="356014" y="6064625"/>
                <a:ext cx="7012461" cy="5288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8.8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FE9609D-A7FA-BA45-B24B-C58254BA62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14" y="6064625"/>
                <a:ext cx="7012461" cy="528863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Cross 74">
            <a:extLst>
              <a:ext uri="{FF2B5EF4-FFF2-40B4-BE49-F238E27FC236}">
                <a16:creationId xmlns:a16="http://schemas.microsoft.com/office/drawing/2014/main" id="{01B7B136-746B-8445-AF06-77FFBCC17EF7}"/>
              </a:ext>
            </a:extLst>
          </p:cNvPr>
          <p:cNvSpPr/>
          <p:nvPr/>
        </p:nvSpPr>
        <p:spPr>
          <a:xfrm rot="18814226">
            <a:off x="11039551" y="2646305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Cross 75">
            <a:extLst>
              <a:ext uri="{FF2B5EF4-FFF2-40B4-BE49-F238E27FC236}">
                <a16:creationId xmlns:a16="http://schemas.microsoft.com/office/drawing/2014/main" id="{1BD5DC1D-926A-2F49-B7DC-AEE98E9570E2}"/>
              </a:ext>
            </a:extLst>
          </p:cNvPr>
          <p:cNvSpPr/>
          <p:nvPr/>
        </p:nvSpPr>
        <p:spPr>
          <a:xfrm rot="18814226">
            <a:off x="11013719" y="5116459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F2C5AB20-602C-4347-B8E9-942F68D9963D}"/>
              </a:ext>
            </a:extLst>
          </p:cNvPr>
          <p:cNvCxnSpPr>
            <a:cxnSpLocks/>
          </p:cNvCxnSpPr>
          <p:nvPr/>
        </p:nvCxnSpPr>
        <p:spPr>
          <a:xfrm flipV="1">
            <a:off x="4319712" y="2966025"/>
            <a:ext cx="7280940" cy="652819"/>
          </a:xfrm>
          <a:prstGeom prst="curvedConnector3">
            <a:avLst>
              <a:gd name="adj1" fmla="val 1001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CEDC9126-48C8-5A49-8228-AA1662C9C4FF}"/>
              </a:ext>
            </a:extLst>
          </p:cNvPr>
          <p:cNvCxnSpPr>
            <a:cxnSpLocks/>
            <a:stCxn id="93" idx="3"/>
          </p:cNvCxnSpPr>
          <p:nvPr/>
        </p:nvCxnSpPr>
        <p:spPr>
          <a:xfrm>
            <a:off x="4371597" y="3617340"/>
            <a:ext cx="7146265" cy="1590979"/>
          </a:xfrm>
          <a:prstGeom prst="curvedConnector3">
            <a:avLst>
              <a:gd name="adj1" fmla="val 998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22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001F85-EC0B-F247-A4B1-7898FB9C193D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073888" y="863487"/>
                <a:ext cx="10423451" cy="4452791"/>
              </a:xfrm>
            </p:spPr>
            <p:txBody>
              <a:bodyPr>
                <a:normAutofit/>
              </a:bodyPr>
              <a:lstStyle/>
              <a:p>
                <a:br>
                  <a:rPr lang="en-US" dirty="0"/>
                </a:br>
                <a:r>
                  <a:rPr lang="en-US" sz="4800" b="1" dirty="0"/>
                  <a:t>What can be improved in this method?</a:t>
                </a:r>
                <a:br>
                  <a:rPr lang="en-US" sz="4800" b="1" dirty="0"/>
                </a:br>
                <a:br>
                  <a:rPr lang="en-US" sz="480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s-E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3600" dirty="0"/>
                  <a:t> </a:t>
                </a:r>
                <a:r>
                  <a:rPr lang="en-US" sz="2400" dirty="0"/>
                  <a:t>will be high at the beginning and get smaller with time</a:t>
                </a:r>
                <a:br>
                  <a:rPr lang="en-US" sz="2400" dirty="0"/>
                </a:br>
                <a:r>
                  <a:rPr lang="en-US" sz="2400" dirty="0"/>
                  <a:t>This is undesired, we want last information to be indeed more important</a:t>
                </a:r>
                <a:br>
                  <a:rPr lang="en-US" sz="3600" dirty="0"/>
                </a:br>
                <a:endParaRPr lang="en-US" sz="4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001F85-EC0B-F247-A4B1-7898FB9C1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073888" y="863487"/>
                <a:ext cx="10423451" cy="445279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31839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001F85-EC0B-F247-A4B1-7898FB9C193D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524000" y="852855"/>
                <a:ext cx="9144000" cy="5112010"/>
              </a:xfrm>
            </p:spPr>
            <p:txBody>
              <a:bodyPr>
                <a:normAutofit/>
              </a:bodyPr>
              <a:lstStyle/>
              <a:p>
                <a:r>
                  <a:rPr lang="en-US" u="sng" dirty="0"/>
                  <a:t>Monte Carlo Methods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sz="4800" dirty="0"/>
                  <a:t>Monte Carlo Control</a:t>
                </a:r>
                <a:br>
                  <a:rPr lang="en-US" sz="4800" dirty="0"/>
                </a:br>
                <a:br>
                  <a:rPr lang="en-US" sz="4800" dirty="0"/>
                </a:br>
                <a:r>
                  <a:rPr lang="en-US" sz="4000" dirty="0"/>
                  <a:t>Constant Step Size </a:t>
                </a:r>
                <a14:m>
                  <m:oMath xmlns:m="http://schemas.openxmlformats.org/officeDocument/2006/math">
                    <m:r>
                      <a:rPr lang="en-US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4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001F85-EC0B-F247-A4B1-7898FB9C1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524000" y="852855"/>
                <a:ext cx="9144000" cy="5112010"/>
              </a:xfrm>
              <a:blipFill>
                <a:blip r:embed="rId2"/>
                <a:stretch>
                  <a:fillRect b="-4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81118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2D0EF4-6BFB-434E-9F44-9033F40CA105}"/>
                  </a:ext>
                </a:extLst>
              </p:cNvPr>
              <p:cNvSpPr txBox="1"/>
              <p:nvPr/>
            </p:nvSpPr>
            <p:spPr>
              <a:xfrm>
                <a:off x="827314" y="663514"/>
                <a:ext cx="10624457" cy="528863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General 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= Current + step size * (expected – current)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2D0EF4-6BFB-434E-9F44-9033F40CA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314" y="663514"/>
                <a:ext cx="10624457" cy="5288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E05E8D-510F-FF42-B929-C5EAE5368EBD}"/>
                  </a:ext>
                </a:extLst>
              </p:cNvPr>
              <p:cNvSpPr txBox="1"/>
              <p:nvPr/>
            </p:nvSpPr>
            <p:spPr>
              <a:xfrm>
                <a:off x="827314" y="1597033"/>
                <a:ext cx="10624457" cy="404983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General 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= Current + fix step size * (expected – current)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E05E8D-510F-FF42-B929-C5EAE5368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314" y="1597033"/>
                <a:ext cx="10624457" cy="404983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6C8468-D957-8F4B-96A5-C3AFE338D766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6139543" y="1192377"/>
            <a:ext cx="0" cy="40465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7475A0E-A4B4-2542-925D-5CB4EE021166}"/>
              </a:ext>
            </a:extLst>
          </p:cNvPr>
          <p:cNvSpPr txBox="1"/>
          <p:nvPr/>
        </p:nvSpPr>
        <p:spPr>
          <a:xfrm>
            <a:off x="827314" y="2222006"/>
            <a:ext cx="5907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Coding example of Monte Carlo Prediction playing Blackjack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2D055E-6056-B442-B5B3-1A8EB89A4AF2}"/>
              </a:ext>
            </a:extLst>
          </p:cNvPr>
          <p:cNvSpPr txBox="1"/>
          <p:nvPr/>
        </p:nvSpPr>
        <p:spPr>
          <a:xfrm>
            <a:off x="827314" y="2757864"/>
            <a:ext cx="5474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Coding example of Monte Carlo Control playing Blackjack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BCF82D-B871-D443-96FF-240401A933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692" y="3485945"/>
            <a:ext cx="102997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432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DADD-45C1-BF44-BC90-DF865CCE9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29" y="0"/>
            <a:ext cx="10515600" cy="1325563"/>
          </a:xfrm>
        </p:spPr>
        <p:txBody>
          <a:bodyPr/>
          <a:lstStyle/>
          <a:p>
            <a:r>
              <a:rPr lang="en-US" dirty="0"/>
              <a:t>Recap of Monte Carlo Algorithms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6114E9-AB90-2B44-95CB-83DFA098D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415"/>
          <a:stretch/>
        </p:blipFill>
        <p:spPr>
          <a:xfrm>
            <a:off x="473529" y="3994038"/>
            <a:ext cx="5519057" cy="27178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C9382C-4C82-484F-BF2B-9CFE4D9A3C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153"/>
          <a:stretch/>
        </p:blipFill>
        <p:spPr>
          <a:xfrm>
            <a:off x="7223578" y="2128158"/>
            <a:ext cx="4499429" cy="30988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8EFA5F-8842-1144-8070-EB7833B4C7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902"/>
          <a:stretch/>
        </p:blipFill>
        <p:spPr>
          <a:xfrm>
            <a:off x="473529" y="1015773"/>
            <a:ext cx="4724400" cy="2866924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753585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Example	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D190BC-ACD5-FC4A-9E0B-FFD0B78DAB69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920261" y="186079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36622397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50091672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35261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54506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498D031-7FD0-8D49-8F73-B0B89A1A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950" y="3375955"/>
            <a:ext cx="866486" cy="107539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4CBCE845-D06A-6843-9419-DB6670DF85C6}"/>
              </a:ext>
            </a:extLst>
          </p:cNvPr>
          <p:cNvSpPr/>
          <p:nvPr/>
        </p:nvSpPr>
        <p:spPr>
          <a:xfrm rot="16200000">
            <a:off x="1462723" y="31114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141A7B6-6F55-3846-9E1F-D1DB7E39672C}"/>
              </a:ext>
            </a:extLst>
          </p:cNvPr>
          <p:cNvSpPr/>
          <p:nvPr/>
        </p:nvSpPr>
        <p:spPr>
          <a:xfrm rot="5400000">
            <a:off x="2779933" y="313794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156FE79-A53B-CF43-AA35-55C2931DC1A1}"/>
              </a:ext>
            </a:extLst>
          </p:cNvPr>
          <p:cNvSpPr/>
          <p:nvPr/>
        </p:nvSpPr>
        <p:spPr>
          <a:xfrm rot="10800000">
            <a:off x="770792" y="24960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6C96487-4446-A441-9241-5A7C9A4DC2C7}"/>
              </a:ext>
            </a:extLst>
          </p:cNvPr>
          <p:cNvSpPr/>
          <p:nvPr/>
        </p:nvSpPr>
        <p:spPr>
          <a:xfrm>
            <a:off x="2154656" y="381920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98F32DD8-76CE-6C4D-8B8A-D697FF43C911}"/>
              </a:ext>
            </a:extLst>
          </p:cNvPr>
          <p:cNvSpPr/>
          <p:nvPr/>
        </p:nvSpPr>
        <p:spPr>
          <a:xfrm rot="18814226">
            <a:off x="2094152" y="3714442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DD35BB82-65AA-6E49-9957-9EA04AB21CEA}"/>
              </a:ext>
            </a:extLst>
          </p:cNvPr>
          <p:cNvSpPr/>
          <p:nvPr/>
        </p:nvSpPr>
        <p:spPr>
          <a:xfrm>
            <a:off x="2160517" y="249600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1C021007-3E45-CD43-BCA5-C2D2452DA6BF}"/>
              </a:ext>
            </a:extLst>
          </p:cNvPr>
          <p:cNvSpPr/>
          <p:nvPr/>
        </p:nvSpPr>
        <p:spPr>
          <a:xfrm>
            <a:off x="3550242" y="249600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E952DAD5-A947-704A-A032-27ABA83C1D8B}"/>
              </a:ext>
            </a:extLst>
          </p:cNvPr>
          <p:cNvSpPr/>
          <p:nvPr/>
        </p:nvSpPr>
        <p:spPr>
          <a:xfrm rot="10800000">
            <a:off x="734542" y="38167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122D9906-22BA-3148-9FB0-5CECCBF4200C}"/>
              </a:ext>
            </a:extLst>
          </p:cNvPr>
          <p:cNvSpPr/>
          <p:nvPr/>
        </p:nvSpPr>
        <p:spPr>
          <a:xfrm rot="5400000">
            <a:off x="1462722" y="459437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355F50F8-516A-AE45-A653-AC909FD5BB28}"/>
              </a:ext>
            </a:extLst>
          </p:cNvPr>
          <p:cNvSpPr/>
          <p:nvPr/>
        </p:nvSpPr>
        <p:spPr>
          <a:xfrm rot="16200000">
            <a:off x="1462722" y="175421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218D6E29-947E-6B40-A5C8-F41ED096AA9E}"/>
              </a:ext>
            </a:extLst>
          </p:cNvPr>
          <p:cNvSpPr/>
          <p:nvPr/>
        </p:nvSpPr>
        <p:spPr>
          <a:xfrm rot="16200000">
            <a:off x="2795844" y="174492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305ECD14-13A4-FC4B-A884-44CA66150C48}"/>
              </a:ext>
            </a:extLst>
          </p:cNvPr>
          <p:cNvSpPr/>
          <p:nvPr/>
        </p:nvSpPr>
        <p:spPr>
          <a:xfrm rot="18814226">
            <a:off x="1414482" y="444654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ross 23">
            <a:extLst>
              <a:ext uri="{FF2B5EF4-FFF2-40B4-BE49-F238E27FC236}">
                <a16:creationId xmlns:a16="http://schemas.microsoft.com/office/drawing/2014/main" id="{99FC7CA2-3A6E-1142-88E3-6139D717703B}"/>
              </a:ext>
            </a:extLst>
          </p:cNvPr>
          <p:cNvSpPr/>
          <p:nvPr/>
        </p:nvSpPr>
        <p:spPr>
          <a:xfrm rot="18814226">
            <a:off x="700640" y="371840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ross 24">
            <a:extLst>
              <a:ext uri="{FF2B5EF4-FFF2-40B4-BE49-F238E27FC236}">
                <a16:creationId xmlns:a16="http://schemas.microsoft.com/office/drawing/2014/main" id="{86073934-EF71-EF49-A45E-CC5D05BF604B}"/>
              </a:ext>
            </a:extLst>
          </p:cNvPr>
          <p:cNvSpPr/>
          <p:nvPr/>
        </p:nvSpPr>
        <p:spPr>
          <a:xfrm rot="18814226">
            <a:off x="722552" y="240067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>
            <a:extLst>
              <a:ext uri="{FF2B5EF4-FFF2-40B4-BE49-F238E27FC236}">
                <a16:creationId xmlns:a16="http://schemas.microsoft.com/office/drawing/2014/main" id="{5B7B0B18-4465-1942-A5C9-C82B2701D84E}"/>
              </a:ext>
            </a:extLst>
          </p:cNvPr>
          <p:cNvSpPr/>
          <p:nvPr/>
        </p:nvSpPr>
        <p:spPr>
          <a:xfrm rot="18814226">
            <a:off x="1414483" y="1693409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ross 26">
            <a:extLst>
              <a:ext uri="{FF2B5EF4-FFF2-40B4-BE49-F238E27FC236}">
                <a16:creationId xmlns:a16="http://schemas.microsoft.com/office/drawing/2014/main" id="{6488514A-D776-1549-AC9B-11142318F050}"/>
              </a:ext>
            </a:extLst>
          </p:cNvPr>
          <p:cNvSpPr/>
          <p:nvPr/>
        </p:nvSpPr>
        <p:spPr>
          <a:xfrm rot="18814226">
            <a:off x="2747604" y="1652636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ross 27">
            <a:extLst>
              <a:ext uri="{FF2B5EF4-FFF2-40B4-BE49-F238E27FC236}">
                <a16:creationId xmlns:a16="http://schemas.microsoft.com/office/drawing/2014/main" id="{79D3A726-2FB6-1D4B-A389-7A5AF78993A9}"/>
              </a:ext>
            </a:extLst>
          </p:cNvPr>
          <p:cNvSpPr/>
          <p:nvPr/>
        </p:nvSpPr>
        <p:spPr>
          <a:xfrm rot="18814226">
            <a:off x="3487664" y="2391241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223B82-988A-2C47-BC6D-25971647B05D}"/>
                  </a:ext>
                </a:extLst>
              </p:cNvPr>
              <p:cNvSpPr txBox="1"/>
              <p:nvPr/>
            </p:nvSpPr>
            <p:spPr>
              <a:xfrm>
                <a:off x="4498234" y="2100004"/>
                <a:ext cx="1895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Optimal policy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223B82-988A-2C47-BC6D-25971647B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234" y="2100004"/>
                <a:ext cx="1895584" cy="369332"/>
              </a:xfrm>
              <a:prstGeom prst="rect">
                <a:avLst/>
              </a:prstGeom>
              <a:blipFill>
                <a:blip r:embed="rId4"/>
                <a:stretch>
                  <a:fillRect l="-2667" t="-3333" r="-1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4F26FFC0-F645-5E49-B233-3A90317B25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1049549"/>
                  </p:ext>
                </p:extLst>
              </p:nvPr>
            </p:nvGraphicFramePr>
            <p:xfrm>
              <a:off x="6545822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4F26FFC0-F645-5E49-B233-3A90317B25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1049549"/>
                  </p:ext>
                </p:extLst>
              </p:nvPr>
            </p:nvGraphicFramePr>
            <p:xfrm>
              <a:off x="6545822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5875D399-0FE9-9042-AED6-279D4B9825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419744"/>
                  </p:ext>
                </p:extLst>
              </p:nvPr>
            </p:nvGraphicFramePr>
            <p:xfrm>
              <a:off x="7542284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5875D399-0FE9-9042-AED6-279D4B9825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419744"/>
                  </p:ext>
                </p:extLst>
              </p:nvPr>
            </p:nvGraphicFramePr>
            <p:xfrm>
              <a:off x="7542284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99813A17-0158-074B-A81A-C377AC543D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5199411"/>
                  </p:ext>
                </p:extLst>
              </p:nvPr>
            </p:nvGraphicFramePr>
            <p:xfrm>
              <a:off x="8538746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99813A17-0158-074B-A81A-C377AC543D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5199411"/>
                  </p:ext>
                </p:extLst>
              </p:nvPr>
            </p:nvGraphicFramePr>
            <p:xfrm>
              <a:off x="8538746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522CBCAC-0742-434C-A1A5-A7B6BD478D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7606751"/>
                  </p:ext>
                </p:extLst>
              </p:nvPr>
            </p:nvGraphicFramePr>
            <p:xfrm>
              <a:off x="9535208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522CBCAC-0742-434C-A1A5-A7B6BD478D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7606751"/>
                  </p:ext>
                </p:extLst>
              </p:nvPr>
            </p:nvGraphicFramePr>
            <p:xfrm>
              <a:off x="9535208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2" name="Right Arrow 31">
            <a:extLst>
              <a:ext uri="{FF2B5EF4-FFF2-40B4-BE49-F238E27FC236}">
                <a16:creationId xmlns:a16="http://schemas.microsoft.com/office/drawing/2014/main" id="{CE50443D-7F62-0046-8EEB-12CED8D0EC0A}"/>
              </a:ext>
            </a:extLst>
          </p:cNvPr>
          <p:cNvSpPr/>
          <p:nvPr/>
        </p:nvSpPr>
        <p:spPr>
          <a:xfrm rot="16200000">
            <a:off x="7130302" y="2178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4E750A56-6555-B042-BDB5-B426E1896173}"/>
              </a:ext>
            </a:extLst>
          </p:cNvPr>
          <p:cNvSpPr/>
          <p:nvPr/>
        </p:nvSpPr>
        <p:spPr>
          <a:xfrm>
            <a:off x="8137771" y="218156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CB26F867-BD78-A946-9EB7-BB44CF27746C}"/>
              </a:ext>
            </a:extLst>
          </p:cNvPr>
          <p:cNvSpPr/>
          <p:nvPr/>
        </p:nvSpPr>
        <p:spPr>
          <a:xfrm rot="5400000">
            <a:off x="9109758" y="217813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747C44-F0BC-E945-A28A-3E9FFE2BBB30}"/>
              </a:ext>
            </a:extLst>
          </p:cNvPr>
          <p:cNvSpPr txBox="1"/>
          <p:nvPr/>
        </p:nvSpPr>
        <p:spPr>
          <a:xfrm>
            <a:off x="4637731" y="2909124"/>
            <a:ext cx="671606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The agent has to find this policy by </a:t>
            </a:r>
            <a:r>
              <a:rPr lang="en-US" b="1" dirty="0"/>
              <a:t>interacting</a:t>
            </a:r>
            <a:r>
              <a:rPr lang="en-US" dirty="0"/>
              <a:t> with 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2337438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854"/>
            <a:ext cx="9144000" cy="4927459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Temporal Difference Methods</a:t>
            </a:r>
            <a:br>
              <a:rPr lang="en-US" dirty="0"/>
            </a:br>
            <a:br>
              <a:rPr lang="en-US" dirty="0"/>
            </a:br>
            <a:r>
              <a:rPr lang="en-US" sz="4800" dirty="0"/>
              <a:t>Do NOT need to run the entire episode to update the Q-Table 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Instead, we </a:t>
            </a:r>
            <a:r>
              <a:rPr lang="en-US" sz="4800" b="1" dirty="0"/>
              <a:t>update every time step</a:t>
            </a:r>
          </a:p>
        </p:txBody>
      </p:sp>
    </p:spTree>
    <p:extLst>
      <p:ext uri="{BB962C8B-B14F-4D97-AF65-F5344CB8AC3E}">
        <p14:creationId xmlns:p14="http://schemas.microsoft.com/office/powerpoint/2010/main" val="2879234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4151140" y="5397707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SARSA – SARSA(0)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223B82-988A-2C47-BC6D-25971647B05D}"/>
              </a:ext>
            </a:extLst>
          </p:cNvPr>
          <p:cNvSpPr txBox="1"/>
          <p:nvPr/>
        </p:nvSpPr>
        <p:spPr>
          <a:xfrm>
            <a:off x="3677938" y="1659015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Episode</a:t>
            </a:r>
            <a:r>
              <a:rPr lang="es-ES" dirty="0"/>
              <a:t> 1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178890"/>
                  </p:ext>
                </p:extLst>
              </p:nvPr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178890"/>
                  </p:ext>
                </p:extLst>
              </p:nvPr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2703"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2708668"/>
                  </p:ext>
                </p:extLst>
              </p:nvPr>
            </p:nvGraphicFramePr>
            <p:xfrm>
              <a:off x="479364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2708668"/>
                  </p:ext>
                </p:extLst>
              </p:nvPr>
            </p:nvGraphicFramePr>
            <p:xfrm>
              <a:off x="479364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8" name="Right Arrow 47">
            <a:extLst>
              <a:ext uri="{FF2B5EF4-FFF2-40B4-BE49-F238E27FC236}">
                <a16:creationId xmlns:a16="http://schemas.microsoft.com/office/drawing/2014/main" id="{9B1D2B87-92D1-DE47-8847-92C343AD205C}"/>
              </a:ext>
            </a:extLst>
          </p:cNvPr>
          <p:cNvSpPr/>
          <p:nvPr/>
        </p:nvSpPr>
        <p:spPr>
          <a:xfrm rot="16200000">
            <a:off x="4381658" y="249256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3131727"/>
                  </p:ext>
                </p:extLst>
              </p:nvPr>
            </p:nvGraphicFramePr>
            <p:xfrm>
              <a:off x="577586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3131727"/>
                  </p:ext>
                </p:extLst>
              </p:nvPr>
            </p:nvGraphicFramePr>
            <p:xfrm>
              <a:off x="577586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3" name="Right Arrow 52">
            <a:extLst>
              <a:ext uri="{FF2B5EF4-FFF2-40B4-BE49-F238E27FC236}">
                <a16:creationId xmlns:a16="http://schemas.microsoft.com/office/drawing/2014/main" id="{F80A8F78-BD22-BB42-83E9-B7BE900A58FE}"/>
              </a:ext>
            </a:extLst>
          </p:cNvPr>
          <p:cNvSpPr/>
          <p:nvPr/>
        </p:nvSpPr>
        <p:spPr>
          <a:xfrm rot="10800000">
            <a:off x="5363883" y="249256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4328758" y="5423498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758" y="5423498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4151139" y="4748748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4151138" y="4110832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4151137" y="3428268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8258881"/>
                  </p:ext>
                </p:extLst>
              </p:nvPr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8258881"/>
                  </p:ext>
                </p:extLst>
              </p:nvPr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4414906"/>
                  </p:ext>
                </p:extLst>
              </p:nvPr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4414906"/>
                  </p:ext>
                </p:extLst>
              </p:nvPr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720347"/>
                  </p:ext>
                </p:extLst>
              </p:nvPr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720347"/>
                  </p:ext>
                </p:extLst>
              </p:nvPr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427184"/>
                  </p:ext>
                </p:extLst>
              </p:nvPr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427184"/>
                  </p:ext>
                </p:extLst>
              </p:nvPr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4689629" y="4985555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4751697" y="5162005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697" y="5162005"/>
                <a:ext cx="48545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/>
              <p:nvPr/>
            </p:nvSpPr>
            <p:spPr>
              <a:xfrm>
                <a:off x="4329703" y="2014733"/>
                <a:ext cx="467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703" y="2014733"/>
                <a:ext cx="46782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/>
              <p:nvPr/>
            </p:nvSpPr>
            <p:spPr>
              <a:xfrm>
                <a:off x="5297039" y="2015367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039" y="2015367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/>
              <p:nvPr/>
            </p:nvSpPr>
            <p:spPr>
              <a:xfrm>
                <a:off x="6284201" y="2010221"/>
                <a:ext cx="467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201" y="2010221"/>
                <a:ext cx="46782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5503941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941" y="4793396"/>
                <a:ext cx="422787" cy="405619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5192310" y="484483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310" y="4844832"/>
                <a:ext cx="321042" cy="281445"/>
              </a:xfrm>
              <a:prstGeom prst="rect">
                <a:avLst/>
              </a:prstGeom>
              <a:blipFill>
                <a:blip r:embed="rId20"/>
                <a:stretch>
                  <a:fillRect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6645047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047" y="4793396"/>
                <a:ext cx="422787" cy="40561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6333416" y="485466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416" y="4854664"/>
                <a:ext cx="321042" cy="281445"/>
              </a:xfrm>
              <a:prstGeom prst="rect">
                <a:avLst/>
              </a:prstGeom>
              <a:blipFill>
                <a:blip r:embed="rId2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Left Brace 83">
            <a:extLst>
              <a:ext uri="{FF2B5EF4-FFF2-40B4-BE49-F238E27FC236}">
                <a16:creationId xmlns:a16="http://schemas.microsoft.com/office/drawing/2014/main" id="{211B805A-DE9A-0049-9F7E-71B74DC1AB5B}"/>
              </a:ext>
            </a:extLst>
          </p:cNvPr>
          <p:cNvSpPr/>
          <p:nvPr/>
        </p:nvSpPr>
        <p:spPr>
          <a:xfrm rot="5400000">
            <a:off x="6614677" y="-243548"/>
            <a:ext cx="246873" cy="6772297"/>
          </a:xfrm>
          <a:prstGeom prst="leftBrace">
            <a:avLst>
              <a:gd name="adj1" fmla="val 3309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5926728" y="4995387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5888065" y="4662905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065" y="4662905"/>
                <a:ext cx="49077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cxnSpLocks/>
            <a:stCxn id="82" idx="6"/>
          </p:cNvCxnSpPr>
          <p:nvPr/>
        </p:nvCxnSpPr>
        <p:spPr>
          <a:xfrm flipV="1">
            <a:off x="7067834" y="4994355"/>
            <a:ext cx="578800" cy="1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7104003" y="4628276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003" y="4628276"/>
                <a:ext cx="490775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2993424"/>
                  </p:ext>
                </p:extLst>
              </p:nvPr>
            </p:nvGraphicFramePr>
            <p:xfrm>
              <a:off x="10362834" y="4047967"/>
              <a:ext cx="930562" cy="3657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589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2993424"/>
                  </p:ext>
                </p:extLst>
              </p:nvPr>
            </p:nvGraphicFramePr>
            <p:xfrm>
              <a:off x="10362834" y="4047967"/>
              <a:ext cx="930562" cy="3657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5"/>
                          <a:stretch>
                            <a:fillRect t="-6667" r="-150000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492A1AAE-B9A9-674B-AC4E-F1AACDE018CD}"/>
              </a:ext>
            </a:extLst>
          </p:cNvPr>
          <p:cNvSpPr txBox="1"/>
          <p:nvPr/>
        </p:nvSpPr>
        <p:spPr>
          <a:xfrm>
            <a:off x="10339349" y="3652214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Rewards</a:t>
            </a:r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704B8099-7054-694E-B992-812FD773037C}"/>
              </a:ext>
            </a:extLst>
          </p:cNvPr>
          <p:cNvSpPr/>
          <p:nvPr/>
        </p:nvSpPr>
        <p:spPr>
          <a:xfrm rot="16200000">
            <a:off x="5007598" y="526039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64FC8887-5A3C-9D42-A72B-36A5AF67660B}"/>
              </a:ext>
            </a:extLst>
          </p:cNvPr>
          <p:cNvSpPr/>
          <p:nvPr/>
        </p:nvSpPr>
        <p:spPr>
          <a:xfrm rot="10800000">
            <a:off x="5930767" y="503870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62EA047-5FE2-7F4E-8917-8EBF1AC0F510}"/>
              </a:ext>
            </a:extLst>
          </p:cNvPr>
          <p:cNvSpPr txBox="1"/>
          <p:nvPr/>
        </p:nvSpPr>
        <p:spPr>
          <a:xfrm>
            <a:off x="5069093" y="1637658"/>
            <a:ext cx="459010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The Q-Table is initialized with all values set to 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26777A1-F4FC-6C48-A7E0-0052F1FDE128}"/>
              </a:ext>
            </a:extLst>
          </p:cNvPr>
          <p:cNvSpPr txBox="1"/>
          <p:nvPr/>
        </p:nvSpPr>
        <p:spPr>
          <a:xfrm>
            <a:off x="6986603" y="2410972"/>
            <a:ext cx="4123308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Not entire episode, just 1 time step ahead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0804803-7DD5-944F-A63C-A2BFBDC2C3E2}"/>
              </a:ext>
            </a:extLst>
          </p:cNvPr>
          <p:cNvSpPr/>
          <p:nvPr/>
        </p:nvSpPr>
        <p:spPr>
          <a:xfrm>
            <a:off x="4722270" y="2104633"/>
            <a:ext cx="2035074" cy="83128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C308B73-52C0-674B-8C73-754FDA049E82}"/>
              </a:ext>
            </a:extLst>
          </p:cNvPr>
          <p:cNvSpPr/>
          <p:nvPr/>
        </p:nvSpPr>
        <p:spPr>
          <a:xfrm>
            <a:off x="5507849" y="4364927"/>
            <a:ext cx="2035074" cy="83128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C9E759-C947-D24F-8F64-FFA677FE1CD1}"/>
              </a:ext>
            </a:extLst>
          </p:cNvPr>
          <p:cNvSpPr/>
          <p:nvPr/>
        </p:nvSpPr>
        <p:spPr>
          <a:xfrm>
            <a:off x="5713388" y="6008660"/>
            <a:ext cx="14542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S A R S 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2D61971-77FE-B143-A03C-112F4D9F2481}"/>
              </a:ext>
            </a:extLst>
          </p:cNvPr>
          <p:cNvCxnSpPr/>
          <p:nvPr/>
        </p:nvCxnSpPr>
        <p:spPr>
          <a:xfrm>
            <a:off x="5739807" y="5196212"/>
            <a:ext cx="148258" cy="891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7A651D-EC7E-184D-9B52-7A70E228BF83}"/>
              </a:ext>
            </a:extLst>
          </p:cNvPr>
          <p:cNvCxnSpPr/>
          <p:nvPr/>
        </p:nvCxnSpPr>
        <p:spPr>
          <a:xfrm>
            <a:off x="6104347" y="5227590"/>
            <a:ext cx="25725" cy="841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CB2581-B7F9-2941-8638-866483965258}"/>
              </a:ext>
            </a:extLst>
          </p:cNvPr>
          <p:cNvCxnSpPr/>
          <p:nvPr/>
        </p:nvCxnSpPr>
        <p:spPr>
          <a:xfrm flipH="1">
            <a:off x="6424513" y="5149959"/>
            <a:ext cx="69424" cy="937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83022D-C04C-2848-93AD-BFDFCA6EB68C}"/>
              </a:ext>
            </a:extLst>
          </p:cNvPr>
          <p:cNvCxnSpPr/>
          <p:nvPr/>
        </p:nvCxnSpPr>
        <p:spPr>
          <a:xfrm flipH="1">
            <a:off x="6694343" y="5196212"/>
            <a:ext cx="157259" cy="891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8901DE-0A89-4340-ACB5-E2F9390398CD}"/>
              </a:ext>
            </a:extLst>
          </p:cNvPr>
          <p:cNvCxnSpPr>
            <a:cxnSpLocks/>
          </p:cNvCxnSpPr>
          <p:nvPr/>
        </p:nvCxnSpPr>
        <p:spPr>
          <a:xfrm flipH="1">
            <a:off x="6965609" y="5300494"/>
            <a:ext cx="295839" cy="786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03005F-1778-5845-9254-46974580B3FC}"/>
              </a:ext>
            </a:extLst>
          </p:cNvPr>
          <p:cNvCxnSpPr/>
          <p:nvPr/>
        </p:nvCxnSpPr>
        <p:spPr>
          <a:xfrm>
            <a:off x="4793640" y="2845207"/>
            <a:ext cx="8691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ight Arrow 60">
            <a:extLst>
              <a:ext uri="{FF2B5EF4-FFF2-40B4-BE49-F238E27FC236}">
                <a16:creationId xmlns:a16="http://schemas.microsoft.com/office/drawing/2014/main" id="{962A7F49-5D63-B542-A2F1-83475001A609}"/>
              </a:ext>
            </a:extLst>
          </p:cNvPr>
          <p:cNvSpPr/>
          <p:nvPr/>
        </p:nvSpPr>
        <p:spPr>
          <a:xfrm rot="16200000">
            <a:off x="6344468" y="248856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id="{C345E5D3-7720-694B-BAE0-14271F69F2B6}"/>
              </a:ext>
            </a:extLst>
          </p:cNvPr>
          <p:cNvSpPr/>
          <p:nvPr/>
        </p:nvSpPr>
        <p:spPr>
          <a:xfrm rot="16200000">
            <a:off x="7140851" y="511314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70" name="Content Placeholder 3">
            <a:extLst>
              <a:ext uri="{FF2B5EF4-FFF2-40B4-BE49-F238E27FC236}">
                <a16:creationId xmlns:a16="http://schemas.microsoft.com/office/drawing/2014/main" id="{7E1323AF-EDF5-564F-9A3C-4D3AEF8166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6101558"/>
              </p:ext>
            </p:extLst>
          </p:nvPr>
        </p:nvGraphicFramePr>
        <p:xfrm>
          <a:off x="389333" y="186079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36622397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50091672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35261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545068"/>
                  </a:ext>
                </a:extLst>
              </a:tr>
            </a:tbl>
          </a:graphicData>
        </a:graphic>
      </p:graphicFrame>
      <p:pic>
        <p:nvPicPr>
          <p:cNvPr id="71" name="Picture 70">
            <a:extLst>
              <a:ext uri="{FF2B5EF4-FFF2-40B4-BE49-F238E27FC236}">
                <a16:creationId xmlns:a16="http://schemas.microsoft.com/office/drawing/2014/main" id="{C1E8B519-5FA5-B44D-8794-9FE40F5C6DD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48022" y="3375955"/>
            <a:ext cx="866486" cy="107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78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-0.00393 L -0.00156 -0.20717 " pathEditMode="relative" ptsTypes="AA">
                                      <p:cBhvr>
                                        <p:cTn id="6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0.21065 L -0.05664 -0.2106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0"/>
                            </p:stCondLst>
                            <p:childTnLst>
                              <p:par>
                                <p:cTn id="11" presetID="42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664 -0.21065 L -1.875E-6 -0.2106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0.20717 L -1.875E-6 -0.2993 " pathEditMode="relative" ptsTypes="AA">
                                      <p:cBhvr>
                                        <p:cTn id="15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0.2993 L 0.00078 -0.20717 " pathEditMode="relative" ptsTypes="AA">
                                      <p:cBhvr>
                                        <p:cTn id="18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838203" y="4238758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This was the Monte Carlo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838202" y="3589799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838201" y="2951883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838200" y="2269319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4724651"/>
                  </p:ext>
                </p:extLst>
              </p:nvPr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4724651"/>
                  </p:ext>
                </p:extLst>
              </p:nvPr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4996162"/>
                  </p:ext>
                </p:extLst>
              </p:nvPr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4996162"/>
                  </p:ext>
                </p:extLst>
              </p:nvPr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2054802"/>
                  </p:ext>
                </p:extLst>
              </p:nvPr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2054802"/>
                  </p:ext>
                </p:extLst>
              </p:nvPr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0047420"/>
                  </p:ext>
                </p:extLst>
              </p:nvPr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0047420"/>
                  </p:ext>
                </p:extLst>
              </p:nvPr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1376692" y="3826606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2613791" y="3836438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/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/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blipFill>
                <a:blip r:embed="rId15"/>
                <a:stretch>
                  <a:fillRect b="-1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stCxn id="82" idx="7"/>
            <a:endCxn id="90" idx="1"/>
          </p:cNvCxnSpPr>
          <p:nvPr/>
        </p:nvCxnSpPr>
        <p:spPr>
          <a:xfrm flipV="1">
            <a:off x="3692981" y="3191462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/>
              <p:nvPr/>
            </p:nvSpPr>
            <p:spPr>
              <a:xfrm>
                <a:off x="5400289" y="2300533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289" y="2300533"/>
                <a:ext cx="422787" cy="405619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/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79ECA2E-0EE9-AB48-9388-CE12F8D9F462}"/>
              </a:ext>
            </a:extLst>
          </p:cNvPr>
          <p:cNvCxnSpPr>
            <a:stCxn id="89" idx="7"/>
            <a:endCxn id="96" idx="1"/>
          </p:cNvCxnSpPr>
          <p:nvPr/>
        </p:nvCxnSpPr>
        <p:spPr>
          <a:xfrm flipV="1">
            <a:off x="4723057" y="2502524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/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ight Arrow 80">
            <a:extLst>
              <a:ext uri="{FF2B5EF4-FFF2-40B4-BE49-F238E27FC236}">
                <a16:creationId xmlns:a16="http://schemas.microsoft.com/office/drawing/2014/main" id="{61C3E022-5C73-5840-B29E-2950B6A7BEAC}"/>
              </a:ext>
            </a:extLst>
          </p:cNvPr>
          <p:cNvSpPr/>
          <p:nvPr/>
        </p:nvSpPr>
        <p:spPr>
          <a:xfrm rot="16200000">
            <a:off x="1704189" y="412847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10A3AB0C-FC16-2E46-8470-FFBFF9CD5C72}"/>
              </a:ext>
            </a:extLst>
          </p:cNvPr>
          <p:cNvSpPr/>
          <p:nvPr/>
        </p:nvSpPr>
        <p:spPr>
          <a:xfrm rot="10800000">
            <a:off x="2627358" y="390678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56BE76E-99FE-5B42-AAAC-236CD4770E17}"/>
              </a:ext>
            </a:extLst>
          </p:cNvPr>
          <p:cNvSpPr/>
          <p:nvPr/>
        </p:nvSpPr>
        <p:spPr>
          <a:xfrm>
            <a:off x="3864916" y="365375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DE072E89-8C2C-2E4A-8946-CCCACD721063}"/>
              </a:ext>
            </a:extLst>
          </p:cNvPr>
          <p:cNvSpPr/>
          <p:nvPr/>
        </p:nvSpPr>
        <p:spPr>
          <a:xfrm rot="5400000">
            <a:off x="5060211" y="28532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595AD1-6EDD-EA44-B945-CF225B7B2429}"/>
              </a:ext>
            </a:extLst>
          </p:cNvPr>
          <p:cNvSpPr/>
          <p:nvPr/>
        </p:nvSpPr>
        <p:spPr>
          <a:xfrm>
            <a:off x="2200760" y="3326324"/>
            <a:ext cx="1148316" cy="102072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2DF04BA-451B-C044-AC0E-087219848F52}"/>
              </a:ext>
            </a:extLst>
          </p:cNvPr>
          <p:cNvSpPr/>
          <p:nvPr/>
        </p:nvSpPr>
        <p:spPr>
          <a:xfrm>
            <a:off x="3352893" y="3009915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0597CE6-5EAE-B94A-BB97-F26AFDF9660C}"/>
              </a:ext>
            </a:extLst>
          </p:cNvPr>
          <p:cNvSpPr/>
          <p:nvPr/>
        </p:nvSpPr>
        <p:spPr>
          <a:xfrm>
            <a:off x="4362186" y="2257902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3A0961-3231-A949-B8E8-BB5A95AB629A}"/>
                  </a:ext>
                </a:extLst>
              </p:cNvPr>
              <p:cNvSpPr/>
              <p:nvPr/>
            </p:nvSpPr>
            <p:spPr>
              <a:xfrm>
                <a:off x="3349076" y="2241310"/>
                <a:ext cx="2049992" cy="198345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=−1+10=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3A0961-3231-A949-B8E8-BB5A95AB62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076" y="2241310"/>
                <a:ext cx="2049992" cy="1983455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D67A4B0-71C6-D445-B076-274BBE56B297}"/>
                  </a:ext>
                </a:extLst>
              </p:cNvPr>
              <p:cNvSpPr txBox="1"/>
              <p:nvPr/>
            </p:nvSpPr>
            <p:spPr>
              <a:xfrm>
                <a:off x="6788734" y="2300533"/>
                <a:ext cx="4805366" cy="36933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General 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D67A4B0-71C6-D445-B076-274BBE56B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734" y="2300533"/>
                <a:ext cx="4805366" cy="369332"/>
              </a:xfrm>
              <a:prstGeom prst="rect">
                <a:avLst/>
              </a:prstGeom>
              <a:blipFill>
                <a:blip r:embed="rId29"/>
                <a:stretch>
                  <a:fillRect l="-785" t="-3125" b="-15625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B89987BB-E8FB-A647-8854-E3451F0FECFA}"/>
              </a:ext>
            </a:extLst>
          </p:cNvPr>
          <p:cNvSpPr txBox="1"/>
          <p:nvPr/>
        </p:nvSpPr>
        <p:spPr>
          <a:xfrm>
            <a:off x="6717460" y="2930866"/>
            <a:ext cx="4876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But we haven’t finished our episode: </a:t>
            </a:r>
          </a:p>
          <a:p>
            <a:r>
              <a:rPr lang="en-US" sz="2400" b="1" dirty="0"/>
              <a:t>We do NOT know the value of G</a:t>
            </a:r>
          </a:p>
        </p:txBody>
      </p:sp>
    </p:spTree>
    <p:extLst>
      <p:ext uri="{BB962C8B-B14F-4D97-AF65-F5344CB8AC3E}">
        <p14:creationId xmlns:p14="http://schemas.microsoft.com/office/powerpoint/2010/main" val="2095200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838203" y="4238758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SARSA(0)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838202" y="3589799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838201" y="2951883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838200" y="2269319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1376692" y="3826606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2613791" y="3836438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cxnSpLocks/>
            <a:stCxn id="82" idx="6"/>
          </p:cNvCxnSpPr>
          <p:nvPr/>
        </p:nvCxnSpPr>
        <p:spPr>
          <a:xfrm flipV="1">
            <a:off x="3754897" y="3833207"/>
            <a:ext cx="435574" cy="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3780438" y="3497478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438" y="3497478"/>
                <a:ext cx="49077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789249"/>
              </p:ext>
            </p:extLst>
          </p:nvPr>
        </p:nvGraphicFramePr>
        <p:xfrm>
          <a:off x="6983468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 +7.84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67BFE56-4F0B-064F-9771-239071C9F50D}"/>
                  </a:ext>
                </a:extLst>
              </p:cNvPr>
              <p:cNvSpPr txBox="1"/>
              <p:nvPr/>
            </p:nvSpPr>
            <p:spPr>
              <a:xfrm>
                <a:off x="9002902" y="1400481"/>
                <a:ext cx="9123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-Table</a:t>
                </a: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67BFE56-4F0B-064F-9771-239071C9F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2902" y="1400481"/>
                <a:ext cx="912366" cy="369332"/>
              </a:xfrm>
              <a:prstGeom prst="rect">
                <a:avLst/>
              </a:prstGeom>
              <a:blipFill>
                <a:blip r:embed="rId15"/>
                <a:stretch>
                  <a:fillRect t="-3333" r="-274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240239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765799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140713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590396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ight Arrow 80">
            <a:extLst>
              <a:ext uri="{FF2B5EF4-FFF2-40B4-BE49-F238E27FC236}">
                <a16:creationId xmlns:a16="http://schemas.microsoft.com/office/drawing/2014/main" id="{61C3E022-5C73-5840-B29E-2950B6A7BEAC}"/>
              </a:ext>
            </a:extLst>
          </p:cNvPr>
          <p:cNvSpPr/>
          <p:nvPr/>
        </p:nvSpPr>
        <p:spPr>
          <a:xfrm rot="16200000">
            <a:off x="1704189" y="412847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10A3AB0C-FC16-2E46-8470-FFBFF9CD5C72}"/>
              </a:ext>
            </a:extLst>
          </p:cNvPr>
          <p:cNvSpPr/>
          <p:nvPr/>
        </p:nvSpPr>
        <p:spPr>
          <a:xfrm rot="10800000">
            <a:off x="2627358" y="390678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56BE76E-99FE-5B42-AAAC-236CD4770E17}"/>
              </a:ext>
            </a:extLst>
          </p:cNvPr>
          <p:cNvSpPr/>
          <p:nvPr/>
        </p:nvSpPr>
        <p:spPr>
          <a:xfrm rot="16200000">
            <a:off x="3825356" y="399695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0597CE6-5EAE-B94A-BB97-F26AFDF9660C}"/>
              </a:ext>
            </a:extLst>
          </p:cNvPr>
          <p:cNvSpPr/>
          <p:nvPr/>
        </p:nvSpPr>
        <p:spPr>
          <a:xfrm>
            <a:off x="2196598" y="3097136"/>
            <a:ext cx="1967255" cy="1248378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475C06D6-2513-2D46-9C8A-340776DCB18D}"/>
              </a:ext>
            </a:extLst>
          </p:cNvPr>
          <p:cNvCxnSpPr>
            <a:cxnSpLocks/>
            <a:stCxn id="97" idx="2"/>
          </p:cNvCxnSpPr>
          <p:nvPr/>
        </p:nvCxnSpPr>
        <p:spPr>
          <a:xfrm rot="5400000" flipH="1" flipV="1">
            <a:off x="6048771" y="83337"/>
            <a:ext cx="1393631" cy="7130723"/>
          </a:xfrm>
          <a:prstGeom prst="curvedConnector4">
            <a:avLst>
              <a:gd name="adj1" fmla="val -16403"/>
              <a:gd name="adj2" fmla="val 10000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562EA4-EABD-B04C-BB9E-AD32B35DA685}"/>
                  </a:ext>
                </a:extLst>
              </p:cNvPr>
              <p:cNvSpPr txBox="1"/>
              <p:nvPr/>
            </p:nvSpPr>
            <p:spPr>
              <a:xfrm>
                <a:off x="148616" y="5944486"/>
                <a:ext cx="11898244" cy="68198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General 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s-ES" b="0" i="1" dirty="0">
                  <a:latin typeface="Cambria Math" panose="02040503050406030204" pitchFamily="18" charset="0"/>
                </a:endParaRPr>
              </a:p>
              <a:p>
                <a:r>
                  <a:rPr lang="es-ES" b="0" dirty="0"/>
                  <a:t>	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𝐶𝑢𝑟𝑟𝑒𝑛𝑡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𝑠𝑡𝑒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∗(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𝑜𝑏𝑠𝑒𝑟𝑣𝑒𝑑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𝑟𝑒𝑤𝑎𝑟𝑑𝑠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𝑑𝑖𝑠𝑐𝑡𝑜𝑢𝑛𝑡𝑒𝑑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𝑛𝑒𝑥𝑡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𝑐𝑢𝑟𝑟𝑒𝑛𝑡</m:t>
                    </m:r>
                  </m:oMath>
                </a14:m>
                <a:r>
                  <a:rPr lang="en-US" dirty="0"/>
                  <a:t>)  = </a:t>
                </a:r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B562EA4-EABD-B04C-BB9E-AD32B35DA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16" y="5944486"/>
                <a:ext cx="11898244" cy="681982"/>
              </a:xfrm>
              <a:prstGeom prst="rect">
                <a:avLst/>
              </a:prstGeom>
              <a:blipFill>
                <a:blip r:embed="rId27"/>
                <a:stretch>
                  <a:fillRect l="-319" b="-6897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26EB417-4488-1E4C-A700-4FFBDBEEE8EE}"/>
                  </a:ext>
                </a:extLst>
              </p:cNvPr>
              <p:cNvSpPr txBox="1"/>
              <p:nvPr/>
            </p:nvSpPr>
            <p:spPr>
              <a:xfrm>
                <a:off x="539605" y="5002624"/>
                <a:ext cx="10798729" cy="485197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0+0.9∗8−8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7.84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26EB417-4488-1E4C-A700-4FFBDBEEE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05" y="5002624"/>
                <a:ext cx="10798729" cy="485197"/>
              </a:xfrm>
              <a:prstGeom prst="rect">
                <a:avLst/>
              </a:prstGeom>
              <a:blipFill>
                <a:blip r:embed="rId28"/>
                <a:stretch>
                  <a:fillRect l="-352" b="-2500"/>
                </a:stretch>
              </a:blipFill>
              <a:ln w="127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32AF72F4-2EB4-B847-BA12-D4240834EB36}"/>
              </a:ext>
            </a:extLst>
          </p:cNvPr>
          <p:cNvCxnSpPr>
            <a:cxnSpLocks/>
          </p:cNvCxnSpPr>
          <p:nvPr/>
        </p:nvCxnSpPr>
        <p:spPr>
          <a:xfrm rot="5400000">
            <a:off x="5337043" y="2953765"/>
            <a:ext cx="2270345" cy="2023877"/>
          </a:xfrm>
          <a:prstGeom prst="curvedConnector3">
            <a:avLst>
              <a:gd name="adj1" fmla="val 1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urved Connector 94">
            <a:extLst>
              <a:ext uri="{FF2B5EF4-FFF2-40B4-BE49-F238E27FC236}">
                <a16:creationId xmlns:a16="http://schemas.microsoft.com/office/drawing/2014/main" id="{09C037C4-E713-454F-980D-32B82F65D60D}"/>
              </a:ext>
            </a:extLst>
          </p:cNvPr>
          <p:cNvCxnSpPr>
            <a:cxnSpLocks/>
          </p:cNvCxnSpPr>
          <p:nvPr/>
        </p:nvCxnSpPr>
        <p:spPr>
          <a:xfrm rot="10800000" flipV="1">
            <a:off x="6623696" y="2951882"/>
            <a:ext cx="3291572" cy="2161839"/>
          </a:xfrm>
          <a:prstGeom prst="curvedConnector3">
            <a:avLst>
              <a:gd name="adj1" fmla="val 994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urved Connector 95">
            <a:extLst>
              <a:ext uri="{FF2B5EF4-FFF2-40B4-BE49-F238E27FC236}">
                <a16:creationId xmlns:a16="http://schemas.microsoft.com/office/drawing/2014/main" id="{0CAA8F58-B9B9-8740-A743-B467F556A266}"/>
              </a:ext>
            </a:extLst>
          </p:cNvPr>
          <p:cNvCxnSpPr>
            <a:cxnSpLocks/>
          </p:cNvCxnSpPr>
          <p:nvPr/>
        </p:nvCxnSpPr>
        <p:spPr>
          <a:xfrm rot="10800000" flipV="1">
            <a:off x="3628068" y="2830532"/>
            <a:ext cx="6064483" cy="2270343"/>
          </a:xfrm>
          <a:prstGeom prst="curvedConnector3">
            <a:avLst>
              <a:gd name="adj1" fmla="val 867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Cross 97">
            <a:extLst>
              <a:ext uri="{FF2B5EF4-FFF2-40B4-BE49-F238E27FC236}">
                <a16:creationId xmlns:a16="http://schemas.microsoft.com/office/drawing/2014/main" id="{30BF29F6-2C3A-144E-ABCC-A8F1DEADD676}"/>
              </a:ext>
            </a:extLst>
          </p:cNvPr>
          <p:cNvSpPr/>
          <p:nvPr/>
        </p:nvSpPr>
        <p:spPr>
          <a:xfrm rot="18814226">
            <a:off x="9654587" y="2655813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ross 105">
            <a:extLst>
              <a:ext uri="{FF2B5EF4-FFF2-40B4-BE49-F238E27FC236}">
                <a16:creationId xmlns:a16="http://schemas.microsoft.com/office/drawing/2014/main" id="{796ABFAE-E713-DA49-9DB8-24F04EE4BDDC}"/>
              </a:ext>
            </a:extLst>
          </p:cNvPr>
          <p:cNvSpPr/>
          <p:nvPr/>
        </p:nvSpPr>
        <p:spPr>
          <a:xfrm rot="18814226">
            <a:off x="10124339" y="2658593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58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10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</TotalTime>
  <Words>2186</Words>
  <Application>Microsoft Macintosh PowerPoint</Application>
  <PresentationFormat>Widescreen</PresentationFormat>
  <Paragraphs>837</Paragraphs>
  <Slides>44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Reinforcement Learning   Temporal Difference Methods</vt:lpstr>
      <vt:lpstr>Index</vt:lpstr>
      <vt:lpstr>Environment Example </vt:lpstr>
      <vt:lpstr>Environment Example </vt:lpstr>
      <vt:lpstr>Environment Example </vt:lpstr>
      <vt:lpstr>Temporal Difference Methods  Do NOT need to run the entire episode to update the Q-Table   Instead, we update every time step</vt:lpstr>
      <vt:lpstr>SARSA – SARSA(0) </vt:lpstr>
      <vt:lpstr>This was the Monte Carlo approach</vt:lpstr>
      <vt:lpstr>SARSA(0)</vt:lpstr>
      <vt:lpstr>PowerPoint Presentation</vt:lpstr>
      <vt:lpstr>SARSAMAX – Q-Learning</vt:lpstr>
      <vt:lpstr>SARSAMAX – Q-Learning</vt:lpstr>
      <vt:lpstr>PowerPoint Presentation</vt:lpstr>
      <vt:lpstr>Expected SARSA</vt:lpstr>
      <vt:lpstr>Expected SARSA</vt:lpstr>
      <vt:lpstr>PowerPoint Presentation</vt:lpstr>
      <vt:lpstr>PowerPoint Presentation</vt:lpstr>
      <vt:lpstr>PowerPoint Presentation</vt:lpstr>
      <vt:lpstr>PowerPoint Presentation</vt:lpstr>
      <vt:lpstr>SARSA – SARSA(0) </vt:lpstr>
      <vt:lpstr>SARSA (0)</vt:lpstr>
      <vt:lpstr>Monte Carlo Prediction</vt:lpstr>
      <vt:lpstr>Monte Carlo Prediction</vt:lpstr>
      <vt:lpstr>Monte Carlo Prediction</vt:lpstr>
      <vt:lpstr>Monte Carlo Methods  First-Visit vs Every-Visit</vt:lpstr>
      <vt:lpstr>Monte Carlo First Visit</vt:lpstr>
      <vt:lpstr>PowerPoint Presentation</vt:lpstr>
      <vt:lpstr>Monte Carlo First Visit</vt:lpstr>
      <vt:lpstr>NOTE 1</vt:lpstr>
      <vt:lpstr>NOTE 2</vt:lpstr>
      <vt:lpstr>Monte Carlo Methods  Monte Carlo Control</vt:lpstr>
      <vt:lpstr>NOTE 3</vt:lpstr>
      <vt:lpstr>PowerPoint Presentation</vt:lpstr>
      <vt:lpstr> What is the problem with acting greedy?  We do not ensure we visit every possible state  Then, how can we be sure our policy is the best one?</vt:lpstr>
      <vt:lpstr>ε-greedy</vt:lpstr>
      <vt:lpstr>Greedy in the Limit with Infinite Exploration </vt:lpstr>
      <vt:lpstr> What can be improved in this method?  Right now we are improving the table after all the episodes  We need a way to update the values after each episode </vt:lpstr>
      <vt:lpstr>Monte Carlo Methods  Monte Carlo Control  Incremental updates</vt:lpstr>
      <vt:lpstr>Monte Carlo Control</vt:lpstr>
      <vt:lpstr>Monte Carlo Control</vt:lpstr>
      <vt:lpstr> What can be improved in this method?  1/N(s,a)  will be high at the beginning and get smaller with time This is undesired, we want last information to be indeed more important </vt:lpstr>
      <vt:lpstr>Monte Carlo Methods  Monte Carlo Control  Constant Step Size α</vt:lpstr>
      <vt:lpstr>PowerPoint Presentation</vt:lpstr>
      <vt:lpstr>Recap of Monte Carlo Algorithms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Pablo Ruiz Ruiz</dc:creator>
  <cp:lastModifiedBy>Pablo Ruiz Ruiz</cp:lastModifiedBy>
  <cp:revision>524</cp:revision>
  <dcterms:created xsi:type="dcterms:W3CDTF">2018-09-08T23:49:33Z</dcterms:created>
  <dcterms:modified xsi:type="dcterms:W3CDTF">2018-09-11T02:52:07Z</dcterms:modified>
</cp:coreProperties>
</file>